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3"/>
  </p:notesMasterIdLst>
  <p:sldIdLst>
    <p:sldId id="284" r:id="rId2"/>
    <p:sldId id="476" r:id="rId3"/>
    <p:sldId id="538" r:id="rId4"/>
    <p:sldId id="516" r:id="rId5"/>
    <p:sldId id="539" r:id="rId6"/>
    <p:sldId id="540" r:id="rId7"/>
    <p:sldId id="520" r:id="rId8"/>
    <p:sldId id="541" r:id="rId9"/>
    <p:sldId id="522" r:id="rId10"/>
    <p:sldId id="523" r:id="rId11"/>
    <p:sldId id="524" r:id="rId12"/>
    <p:sldId id="553" r:id="rId13"/>
    <p:sldId id="525" r:id="rId14"/>
    <p:sldId id="526" r:id="rId15"/>
    <p:sldId id="528" r:id="rId16"/>
    <p:sldId id="527" r:id="rId17"/>
    <p:sldId id="529" r:id="rId18"/>
    <p:sldId id="532" r:id="rId19"/>
    <p:sldId id="530" r:id="rId20"/>
    <p:sldId id="531" r:id="rId21"/>
    <p:sldId id="533" r:id="rId22"/>
    <p:sldId id="534" r:id="rId23"/>
    <p:sldId id="535" r:id="rId24"/>
    <p:sldId id="536" r:id="rId25"/>
    <p:sldId id="537" r:id="rId26"/>
    <p:sldId id="547" r:id="rId27"/>
    <p:sldId id="549" r:id="rId28"/>
    <p:sldId id="550" r:id="rId29"/>
    <p:sldId id="551" r:id="rId30"/>
    <p:sldId id="552" r:id="rId31"/>
    <p:sldId id="554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BE5116C-ECC2-484F-9754-26F9F3E47305}">
          <p14:sldIdLst>
            <p14:sldId id="284"/>
            <p14:sldId id="476"/>
            <p14:sldId id="538"/>
            <p14:sldId id="516"/>
            <p14:sldId id="539"/>
            <p14:sldId id="540"/>
            <p14:sldId id="520"/>
            <p14:sldId id="541"/>
            <p14:sldId id="522"/>
            <p14:sldId id="523"/>
            <p14:sldId id="524"/>
            <p14:sldId id="553"/>
            <p14:sldId id="525"/>
            <p14:sldId id="526"/>
            <p14:sldId id="528"/>
            <p14:sldId id="527"/>
            <p14:sldId id="529"/>
            <p14:sldId id="532"/>
            <p14:sldId id="530"/>
            <p14:sldId id="531"/>
            <p14:sldId id="533"/>
            <p14:sldId id="534"/>
            <p14:sldId id="535"/>
            <p14:sldId id="536"/>
            <p14:sldId id="537"/>
            <p14:sldId id="547"/>
            <p14:sldId id="549"/>
            <p14:sldId id="550"/>
            <p14:sldId id="551"/>
            <p14:sldId id="552"/>
            <p14:sldId id="554"/>
          </p14:sldIdLst>
        </p14:section>
        <p14:section name="Untitled Section" id="{70328101-AA8A-49AC-A616-958D27A28BF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0033CC"/>
    <a:srgbClr val="4F81BD"/>
    <a:srgbClr val="7099CA"/>
    <a:srgbClr val="535353"/>
    <a:srgbClr val="F4F7FB"/>
    <a:srgbClr val="355E8F"/>
    <a:srgbClr val="2A4A70"/>
    <a:srgbClr val="4072AE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4599F94E-CEE6-441E-89CC-EB005ECD8F06}">
      <a14:m xmlns:a14="http://schemas.microsoft.com/office/drawing/2010/main">
        <m:mathPr xmlns:m="http://schemas.openxmlformats.org/officeDocument/2006/math"/>
      </a14:m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03" autoAdjust="0"/>
    <p:restoredTop sz="93475" autoAdjust="0"/>
  </p:normalViewPr>
  <p:slideViewPr>
    <p:cSldViewPr>
      <p:cViewPr varScale="1">
        <p:scale>
          <a:sx n="122" d="100"/>
          <a:sy n="122" d="100"/>
        </p:scale>
        <p:origin x="1824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B0F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717A9-843A-4B41-867A-689D67A82FCD}" type="datetimeFigureOut">
              <a:rPr lang="en-US" smtClean="0"/>
              <a:t>3/9/20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35503-BF73-4D73-8001-C2E5499C65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513713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7657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9885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3676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2880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5590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9711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480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8151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4482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6295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07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5185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1686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1894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5279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09055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35930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02077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4048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487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57753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120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40061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27367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21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149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685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5725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6326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7934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61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90187-1CCF-4FCD-9CBC-11A557DEAE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55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58E8-D4FA-423E-881E-BA32EB7A853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67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BEE0-3AD9-4192-A681-FC77C47CF20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559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141B-795E-4D57-9CD4-8C770378E8D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0CD2DBBC-8E0E-46B9-B7D6-5F800ED14032}"/>
              </a:ext>
            </a:extLst>
          </p:cNvPr>
          <p:cNvSpPr/>
          <p:nvPr userDrawn="1"/>
        </p:nvSpPr>
        <p:spPr>
          <a:xfrm flipH="1">
            <a:off x="8153397" y="6156325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59D0E11C-2ADE-4925-9177-AC33D97599D3}"/>
              </a:ext>
            </a:extLst>
          </p:cNvPr>
          <p:cNvSpPr/>
          <p:nvPr userDrawn="1"/>
        </p:nvSpPr>
        <p:spPr>
          <a:xfrm rot="10800000" flipH="1">
            <a:off x="1" y="0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20552" y="6443971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467866-7D52-4EF4-8FFB-3DF23ED28A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635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AA9C5-E0AD-4E3D-94F1-95DE4C502CE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9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F809-0DA7-4D65-BD95-D2F265F7378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6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8B10-A634-458F-B5BB-E8B114EBC6B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184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20DD9-9FBD-4237-A5B7-49EE45D2433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4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2DC52-D7DF-495D-B5B6-5D40280A9EE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981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8E19-5FC3-4945-B5A0-6C0954FF904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379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9282-71C7-4628-9EB2-6761676C28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23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072BC-402C-4487-8512-894C0D0004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91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571500" algn="l" defTabSz="914400" rtl="0" eaLnBrk="1" latinLnBrk="0" hangingPunct="1">
        <a:spcBef>
          <a:spcPct val="20000"/>
        </a:spcBef>
        <a:buFont typeface="+mj-lt"/>
        <a:buAutoNum type="romanLcPeriod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0.png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1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8.png"/><Relationship Id="rId5" Type="http://schemas.openxmlformats.org/officeDocument/2006/relationships/image" Target="../media/image13.png"/><Relationship Id="rId10" Type="http://schemas.openxmlformats.org/officeDocument/2006/relationships/image" Target="../media/image80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8.png"/><Relationship Id="rId5" Type="http://schemas.openxmlformats.org/officeDocument/2006/relationships/image" Target="../media/image191.png"/><Relationship Id="rId10" Type="http://schemas.openxmlformats.org/officeDocument/2006/relationships/image" Target="../media/image80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19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80.png"/><Relationship Id="rId5" Type="http://schemas.openxmlformats.org/officeDocument/2006/relationships/image" Target="../media/image13.png"/><Relationship Id="rId10" Type="http://schemas.openxmlformats.org/officeDocument/2006/relationships/image" Target="../media/image190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18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8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20.png"/><Relationship Id="rId5" Type="http://schemas.openxmlformats.org/officeDocument/2006/relationships/image" Target="../media/image13.png"/><Relationship Id="rId10" Type="http://schemas.openxmlformats.org/officeDocument/2006/relationships/image" Target="../media/image190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2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8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21.png"/><Relationship Id="rId5" Type="http://schemas.openxmlformats.org/officeDocument/2006/relationships/image" Target="../media/image13.png"/><Relationship Id="rId15" Type="http://schemas.openxmlformats.org/officeDocument/2006/relationships/image" Target="../media/image19.png"/><Relationship Id="rId10" Type="http://schemas.openxmlformats.org/officeDocument/2006/relationships/image" Target="../media/image190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80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20.xml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21.png"/><Relationship Id="rId5" Type="http://schemas.openxmlformats.org/officeDocument/2006/relationships/image" Target="../media/image13.png"/><Relationship Id="rId15" Type="http://schemas.openxmlformats.org/officeDocument/2006/relationships/image" Target="../media/image24.png"/><Relationship Id="rId10" Type="http://schemas.openxmlformats.org/officeDocument/2006/relationships/image" Target="../media/image190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18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80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4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23.png"/><Relationship Id="rId5" Type="http://schemas.openxmlformats.org/officeDocument/2006/relationships/image" Target="../media/image13.png"/><Relationship Id="rId15" Type="http://schemas.openxmlformats.org/officeDocument/2006/relationships/image" Target="../media/image19.png"/><Relationship Id="rId10" Type="http://schemas.openxmlformats.org/officeDocument/2006/relationships/image" Target="../media/image190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18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80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40.png"/><Relationship Id="rId2" Type="http://schemas.openxmlformats.org/officeDocument/2006/relationships/notesSlide" Target="../notesSlides/notesSlide22.xml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23.png"/><Relationship Id="rId5" Type="http://schemas.openxmlformats.org/officeDocument/2006/relationships/image" Target="../media/image13.png"/><Relationship Id="rId15" Type="http://schemas.openxmlformats.org/officeDocument/2006/relationships/image" Target="../media/image18.png"/><Relationship Id="rId10" Type="http://schemas.openxmlformats.org/officeDocument/2006/relationships/image" Target="../media/image190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5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80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23.xml"/><Relationship Id="rId16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26.png"/><Relationship Id="rId15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7" Type="http://schemas.openxmlformats.org/officeDocument/2006/relationships/image" Target="../media/image28.png"/><Relationship Id="rId2" Type="http://schemas.openxmlformats.org/officeDocument/2006/relationships/notesSlide" Target="../notesSlides/notesSlide24.xml"/><Relationship Id="rId16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26.png"/><Relationship Id="rId15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8" Type="http://schemas.openxmlformats.org/officeDocument/2006/relationships/image" Target="../media/image29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7" Type="http://schemas.openxmlformats.org/officeDocument/2006/relationships/image" Target="../media/image28.png"/><Relationship Id="rId2" Type="http://schemas.openxmlformats.org/officeDocument/2006/relationships/notesSlide" Target="../notesSlides/notesSlide25.xml"/><Relationship Id="rId16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26.png"/><Relationship Id="rId15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8" Type="http://schemas.openxmlformats.org/officeDocument/2006/relationships/image" Target="../media/image30.png"/><Relationship Id="rId3" Type="http://schemas.openxmlformats.org/officeDocument/2006/relationships/image" Target="../media/image11.png"/><Relationship Id="rId21" Type="http://schemas.openxmlformats.org/officeDocument/2006/relationships/image" Target="../media/image32.png"/><Relationship Id="rId7" Type="http://schemas.openxmlformats.org/officeDocument/2006/relationships/image" Target="../media/image15.png"/><Relationship Id="rId17" Type="http://schemas.openxmlformats.org/officeDocument/2006/relationships/image" Target="../media/image28.png"/><Relationship Id="rId2" Type="http://schemas.openxmlformats.org/officeDocument/2006/relationships/notesSlide" Target="../notesSlides/notesSlide26.xml"/><Relationship Id="rId16" Type="http://schemas.openxmlformats.org/officeDocument/2006/relationships/image" Target="../media/image27.png"/><Relationship Id="rId20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26.png"/><Relationship Id="rId15" Type="http://schemas.openxmlformats.org/officeDocument/2006/relationships/image" Target="../media/image18.png"/><Relationship Id="rId19" Type="http://schemas.openxmlformats.org/officeDocument/2006/relationships/image" Target="../media/image31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8" Type="http://schemas.openxmlformats.org/officeDocument/2006/relationships/image" Target="../media/image30.png"/><Relationship Id="rId3" Type="http://schemas.openxmlformats.org/officeDocument/2006/relationships/image" Target="../media/image11.png"/><Relationship Id="rId21" Type="http://schemas.openxmlformats.org/officeDocument/2006/relationships/image" Target="../media/image33.png"/><Relationship Id="rId7" Type="http://schemas.openxmlformats.org/officeDocument/2006/relationships/image" Target="../media/image15.png"/><Relationship Id="rId17" Type="http://schemas.openxmlformats.org/officeDocument/2006/relationships/image" Target="../media/image28.png"/><Relationship Id="rId2" Type="http://schemas.openxmlformats.org/officeDocument/2006/relationships/notesSlide" Target="../notesSlides/notesSlide27.xml"/><Relationship Id="rId16" Type="http://schemas.openxmlformats.org/officeDocument/2006/relationships/image" Target="../media/image27.png"/><Relationship Id="rId20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26.png"/><Relationship Id="rId15" Type="http://schemas.openxmlformats.org/officeDocument/2006/relationships/image" Target="../media/image18.png"/><Relationship Id="rId19" Type="http://schemas.openxmlformats.org/officeDocument/2006/relationships/image" Target="../media/image31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8" Type="http://schemas.openxmlformats.org/officeDocument/2006/relationships/image" Target="../media/image30.png"/><Relationship Id="rId3" Type="http://schemas.openxmlformats.org/officeDocument/2006/relationships/image" Target="../media/image11.png"/><Relationship Id="rId21" Type="http://schemas.openxmlformats.org/officeDocument/2006/relationships/image" Target="../media/image34.png"/><Relationship Id="rId7" Type="http://schemas.openxmlformats.org/officeDocument/2006/relationships/image" Target="../media/image15.png"/><Relationship Id="rId17" Type="http://schemas.openxmlformats.org/officeDocument/2006/relationships/image" Target="../media/image28.png"/><Relationship Id="rId2" Type="http://schemas.openxmlformats.org/officeDocument/2006/relationships/notesSlide" Target="../notesSlides/notesSlide28.xml"/><Relationship Id="rId16" Type="http://schemas.openxmlformats.org/officeDocument/2006/relationships/image" Target="../media/image27.png"/><Relationship Id="rId20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26.png"/><Relationship Id="rId15" Type="http://schemas.openxmlformats.org/officeDocument/2006/relationships/image" Target="../media/image18.png"/><Relationship Id="rId19" Type="http://schemas.openxmlformats.org/officeDocument/2006/relationships/image" Target="../media/image31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8" Type="http://schemas.openxmlformats.org/officeDocument/2006/relationships/image" Target="../media/image30.png"/><Relationship Id="rId3" Type="http://schemas.openxmlformats.org/officeDocument/2006/relationships/image" Target="../media/image11.png"/><Relationship Id="rId21" Type="http://schemas.openxmlformats.org/officeDocument/2006/relationships/image" Target="../media/image34.png"/><Relationship Id="rId7" Type="http://schemas.openxmlformats.org/officeDocument/2006/relationships/image" Target="../media/image15.png"/><Relationship Id="rId17" Type="http://schemas.openxmlformats.org/officeDocument/2006/relationships/image" Target="../media/image28.png"/><Relationship Id="rId2" Type="http://schemas.openxmlformats.org/officeDocument/2006/relationships/notesSlide" Target="../notesSlides/notesSlide29.xml"/><Relationship Id="rId16" Type="http://schemas.openxmlformats.org/officeDocument/2006/relationships/image" Target="../media/image27.png"/><Relationship Id="rId20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26.png"/><Relationship Id="rId15" Type="http://schemas.openxmlformats.org/officeDocument/2006/relationships/image" Target="../media/image18.png"/><Relationship Id="rId19" Type="http://schemas.openxmlformats.org/officeDocument/2006/relationships/image" Target="../media/image31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22" Type="http://schemas.openxmlformats.org/officeDocument/2006/relationships/image" Target="../media/image3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8" Type="http://schemas.openxmlformats.org/officeDocument/2006/relationships/image" Target="../media/image30.png"/><Relationship Id="rId3" Type="http://schemas.openxmlformats.org/officeDocument/2006/relationships/image" Target="../media/image11.png"/><Relationship Id="rId21" Type="http://schemas.openxmlformats.org/officeDocument/2006/relationships/image" Target="../media/image34.png"/><Relationship Id="rId7" Type="http://schemas.openxmlformats.org/officeDocument/2006/relationships/image" Target="../media/image15.png"/><Relationship Id="rId17" Type="http://schemas.openxmlformats.org/officeDocument/2006/relationships/image" Target="../media/image28.png"/><Relationship Id="rId2" Type="http://schemas.openxmlformats.org/officeDocument/2006/relationships/notesSlide" Target="../notesSlides/notesSlide30.xml"/><Relationship Id="rId16" Type="http://schemas.openxmlformats.org/officeDocument/2006/relationships/image" Target="../media/image27.png"/><Relationship Id="rId20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26.png"/><Relationship Id="rId15" Type="http://schemas.openxmlformats.org/officeDocument/2006/relationships/image" Target="../media/image18.png"/><Relationship Id="rId23" Type="http://schemas.openxmlformats.org/officeDocument/2006/relationships/image" Target="../media/image36.png"/><Relationship Id="rId19" Type="http://schemas.openxmlformats.org/officeDocument/2006/relationships/image" Target="../media/image31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22" Type="http://schemas.openxmlformats.org/officeDocument/2006/relationships/image" Target="../media/image35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8" Type="http://schemas.openxmlformats.org/officeDocument/2006/relationships/image" Target="../media/image30.png"/><Relationship Id="rId26" Type="http://schemas.openxmlformats.org/officeDocument/2006/relationships/image" Target="../media/image40.png"/><Relationship Id="rId3" Type="http://schemas.openxmlformats.org/officeDocument/2006/relationships/image" Target="../media/image11.png"/><Relationship Id="rId21" Type="http://schemas.openxmlformats.org/officeDocument/2006/relationships/image" Target="../media/image34.png"/><Relationship Id="rId7" Type="http://schemas.openxmlformats.org/officeDocument/2006/relationships/image" Target="../media/image15.png"/><Relationship Id="rId17" Type="http://schemas.openxmlformats.org/officeDocument/2006/relationships/image" Target="../media/image28.png"/><Relationship Id="rId25" Type="http://schemas.openxmlformats.org/officeDocument/2006/relationships/image" Target="../media/image39.png"/><Relationship Id="rId2" Type="http://schemas.openxmlformats.org/officeDocument/2006/relationships/notesSlide" Target="../notesSlides/notesSlide31.xml"/><Relationship Id="rId16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24" Type="http://schemas.openxmlformats.org/officeDocument/2006/relationships/image" Target="../media/image38.png"/><Relationship Id="rId5" Type="http://schemas.openxmlformats.org/officeDocument/2006/relationships/image" Target="../media/image26.png"/><Relationship Id="rId15" Type="http://schemas.openxmlformats.org/officeDocument/2006/relationships/image" Target="../media/image18.png"/><Relationship Id="rId23" Type="http://schemas.openxmlformats.org/officeDocument/2006/relationships/image" Target="../media/image37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22" Type="http://schemas.openxmlformats.org/officeDocument/2006/relationships/image" Target="../media/image35.png"/><Relationship Id="rId27" Type="http://schemas.openxmlformats.org/officeDocument/2006/relationships/image" Target="../media/image4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C05F3E-9E57-49A8-863B-BEBB25AAAE31}"/>
              </a:ext>
            </a:extLst>
          </p:cNvPr>
          <p:cNvSpPr/>
          <p:nvPr/>
        </p:nvSpPr>
        <p:spPr>
          <a:xfrm>
            <a:off x="0" y="4344683"/>
            <a:ext cx="9144000" cy="7753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9DD6B75-5E8A-418C-944D-A59F4AB206AE}"/>
              </a:ext>
            </a:extLst>
          </p:cNvPr>
          <p:cNvCxnSpPr/>
          <p:nvPr/>
        </p:nvCxnSpPr>
        <p:spPr>
          <a:xfrm>
            <a:off x="643467" y="215469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8AA8FFBD-8F59-45E4-A951-3BDF390EFE28}"/>
              </a:ext>
            </a:extLst>
          </p:cNvPr>
          <p:cNvSpPr/>
          <p:nvPr/>
        </p:nvSpPr>
        <p:spPr>
          <a:xfrm>
            <a:off x="2349344" y="1383414"/>
            <a:ext cx="44453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spc="300" dirty="0">
                <a:latin typeface="Bold sand ms"/>
                <a:cs typeface="Mongolian Baiti" panose="03000500000000000000" pitchFamily="66" charset="0"/>
              </a:rPr>
              <a:t>SOA Exam FM</a:t>
            </a:r>
            <a:endParaRPr lang="mk-MK" sz="4400" b="1" spc="300" dirty="0">
              <a:latin typeface="Bold sand ms"/>
              <a:cs typeface="Mongolian Baiti" panose="03000500000000000000" pitchFamily="66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A4C1F0D-0DDC-4F66-A892-952589DE9CD9}"/>
              </a:ext>
            </a:extLst>
          </p:cNvPr>
          <p:cNvSpPr/>
          <p:nvPr/>
        </p:nvSpPr>
        <p:spPr>
          <a:xfrm>
            <a:off x="643469" y="2161529"/>
            <a:ext cx="78570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Bold sand ms"/>
                <a:cs typeface="Calibri Light" panose="020F0302020204030204" pitchFamily="34" charset="0"/>
              </a:rPr>
              <a:t>Module 3 – </a:t>
            </a:r>
            <a:r>
              <a:rPr lang="en-US" sz="2800">
                <a:latin typeface="Bold sand ms"/>
                <a:cs typeface="Calibri Light" panose="020F0302020204030204" pitchFamily="34" charset="0"/>
              </a:rPr>
              <a:t>Section 2</a:t>
            </a:r>
            <a:endParaRPr lang="mk-MK" sz="2800" dirty="0">
              <a:latin typeface="Bold sand ms"/>
              <a:cs typeface="Calibri Light" panose="020F0302020204030204" pitchFamily="34" charset="0"/>
            </a:endParaRPr>
          </a:p>
          <a:p>
            <a:pPr algn="ctr"/>
            <a:endParaRPr lang="mk-MK" sz="2800" dirty="0">
              <a:latin typeface="Bold sand ms"/>
              <a:cs typeface="Calibri Light" panose="020F0302020204030204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97156F5-7FA1-4E55-B8F7-3EF8D2C43323}"/>
              </a:ext>
            </a:extLst>
          </p:cNvPr>
          <p:cNvCxnSpPr/>
          <p:nvPr/>
        </p:nvCxnSpPr>
        <p:spPr>
          <a:xfrm>
            <a:off x="643467" y="268474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FB7C72F6-BD2D-423F-BC67-66618F619D7B}"/>
              </a:ext>
            </a:extLst>
          </p:cNvPr>
          <p:cNvSpPr/>
          <p:nvPr/>
        </p:nvSpPr>
        <p:spPr>
          <a:xfrm>
            <a:off x="0" y="4411990"/>
            <a:ext cx="9144000" cy="643533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04938B3-7A68-4666-A8FA-CA571DB57FCC}"/>
              </a:ext>
            </a:extLst>
          </p:cNvPr>
          <p:cNvSpPr/>
          <p:nvPr/>
        </p:nvSpPr>
        <p:spPr>
          <a:xfrm>
            <a:off x="0" y="440919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Bold sand ms"/>
                <a:cs typeface="Mongolian Baiti" panose="03000500000000000000" pitchFamily="66" charset="0"/>
              </a:rPr>
              <a:t>Outstanding Balance (with Drop Payment)</a:t>
            </a:r>
            <a:endParaRPr lang="mk-MK" sz="3600" dirty="0">
              <a:solidFill>
                <a:schemeClr val="bg1"/>
              </a:solidFill>
              <a:latin typeface="Bold sand ms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695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 loan of 100,000 at a monthly effective interest rate of 0.5% is repaid with regular monthly payments of 1000 and a final smaller payment one month after the last regular payment.  </a:t>
            </a:r>
            <a:r>
              <a:rPr lang="en-US" sz="2200" strike="sngStrike" dirty="0">
                <a:latin typeface="Bold sand ms"/>
              </a:rPr>
              <a:t>Determine the outstanding balance immediately after the 50</a:t>
            </a:r>
            <a:r>
              <a:rPr lang="en-US" sz="2200" strike="sngStrike" baseline="30000" dirty="0">
                <a:latin typeface="Bold sand ms"/>
              </a:rPr>
              <a:t>th</a:t>
            </a:r>
            <a:r>
              <a:rPr lang="en-US" sz="2200" strike="sngStrike" dirty="0">
                <a:latin typeface="Bold sand ms"/>
              </a:rPr>
              <a:t> regular payment.</a:t>
            </a:r>
            <a:endParaRPr lang="en-GB" sz="2200" strike="sngStrike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</p:spTree>
    <p:extLst>
      <p:ext uri="{BB962C8B-B14F-4D97-AF65-F5344CB8AC3E}">
        <p14:creationId xmlns:p14="http://schemas.microsoft.com/office/powerpoint/2010/main" val="1714195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𝐃𝐫𝐨𝐩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𝐏𝐚𝐲𝐦𝐞𝐧𝐭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 loan of 100,000 at a monthly effective interest rate of 0.5% is repaid with regular monthly payments of 1000 and a final smaller payment one month after the last regular payment.  </a:t>
            </a:r>
            <a:r>
              <a:rPr lang="en-US" sz="2200" strike="sngStrike" dirty="0">
                <a:latin typeface="Bold sand ms"/>
              </a:rPr>
              <a:t>Determine the outstanding balance immediately after the 50</a:t>
            </a:r>
            <a:r>
              <a:rPr lang="en-US" sz="2200" strike="sngStrike" baseline="30000" dirty="0">
                <a:latin typeface="Bold sand ms"/>
              </a:rPr>
              <a:t>th</a:t>
            </a:r>
            <a:r>
              <a:rPr lang="en-US" sz="2200" strike="sngStrike" dirty="0">
                <a:latin typeface="Bold sand ms"/>
              </a:rPr>
              <a:t> regular payment.</a:t>
            </a:r>
            <a:r>
              <a:rPr lang="en-US" sz="2200" dirty="0">
                <a:latin typeface="Bold sand ms"/>
              </a:rPr>
              <a:t> Determine the amount of the drop payment.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</p:spTree>
    <p:extLst>
      <p:ext uri="{BB962C8B-B14F-4D97-AF65-F5344CB8AC3E}">
        <p14:creationId xmlns:p14="http://schemas.microsoft.com/office/powerpoint/2010/main" val="228002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𝐃𝐫𝐨𝐩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𝐏𝐚𝐲𝐦𝐞𝐧𝐭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 loan of 100,000 at a monthly effective interest rate of 0.5% is repaid with regular monthly payments of 1000 and a </a:t>
            </a:r>
            <a:r>
              <a:rPr lang="en-US" sz="2200" b="1" dirty="0">
                <a:latin typeface="Bold sand ms"/>
              </a:rPr>
              <a:t>final smaller payment</a:t>
            </a:r>
            <a:r>
              <a:rPr lang="en-US" sz="2200" dirty="0">
                <a:latin typeface="Bold sand ms"/>
              </a:rPr>
              <a:t> one month after the last regular payment.  </a:t>
            </a:r>
            <a:r>
              <a:rPr lang="en-US" sz="2200" strike="sngStrike" dirty="0">
                <a:latin typeface="Bold sand ms"/>
              </a:rPr>
              <a:t>Determine the outstanding balance immediately after the 50</a:t>
            </a:r>
            <a:r>
              <a:rPr lang="en-US" sz="2200" strike="sngStrike" baseline="30000" dirty="0">
                <a:latin typeface="Bold sand ms"/>
              </a:rPr>
              <a:t>th</a:t>
            </a:r>
            <a:r>
              <a:rPr lang="en-US" sz="2200" strike="sngStrike" dirty="0">
                <a:latin typeface="Bold sand ms"/>
              </a:rPr>
              <a:t> regular payment.</a:t>
            </a:r>
            <a:r>
              <a:rPr lang="en-US" sz="2200" dirty="0">
                <a:latin typeface="Bold sand ms"/>
              </a:rPr>
              <a:t> Determine the amount of the </a:t>
            </a:r>
            <a:r>
              <a:rPr lang="en-US" sz="2200" b="1" dirty="0">
                <a:latin typeface="Bold sand ms"/>
              </a:rPr>
              <a:t>drop payment</a:t>
            </a:r>
            <a:r>
              <a:rPr lang="en-US" sz="2200" dirty="0">
                <a:latin typeface="Bold sand ms"/>
              </a:rPr>
              <a:t>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</p:spTree>
    <p:extLst>
      <p:ext uri="{BB962C8B-B14F-4D97-AF65-F5344CB8AC3E}">
        <p14:creationId xmlns:p14="http://schemas.microsoft.com/office/powerpoint/2010/main" val="481920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 loan of 100,000 at a monthly effective interest rate of 0.5% is repaid with regular monthly payments of 1000 and a final smaller payment one month after the last regular payment.  </a:t>
            </a:r>
            <a:r>
              <a:rPr lang="en-US" sz="2200" strike="sngStrike" dirty="0">
                <a:latin typeface="Bold sand ms"/>
              </a:rPr>
              <a:t>Determine the outstanding balance immediately after the 50</a:t>
            </a:r>
            <a:r>
              <a:rPr lang="en-US" sz="2200" strike="sngStrike" baseline="30000" dirty="0">
                <a:latin typeface="Bold sand ms"/>
              </a:rPr>
              <a:t>th</a:t>
            </a:r>
            <a:r>
              <a:rPr lang="en-US" sz="2200" strike="sngStrike" dirty="0">
                <a:latin typeface="Bold sand ms"/>
              </a:rPr>
              <a:t> regular payment.</a:t>
            </a:r>
            <a:r>
              <a:rPr lang="en-US" sz="2200" dirty="0">
                <a:latin typeface="Bold sand ms"/>
              </a:rPr>
              <a:t> Determine the amount of the drop payment.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252928" y="3810000"/>
                <a:ext cx="2690672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100000=1000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0.005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2928" y="3810000"/>
                <a:ext cx="2690672" cy="348493"/>
              </a:xfrm>
              <a:prstGeom prst="rect">
                <a:avLst/>
              </a:prstGeom>
              <a:blipFill rotWithShape="0">
                <a:blip r:embed="rId3"/>
                <a:stretch>
                  <a:fillRect l="-680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𝐃𝐫𝐨𝐩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𝐏𝐚𝐲𝐦𝐞𝐧𝐭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28071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 loan of 100,000 at a monthly effective interest rate of 0.5% is repaid with regular monthly payments of 1000 and a final smaller payment one month after the last regular payment.  </a:t>
            </a:r>
            <a:r>
              <a:rPr lang="en-US" sz="2200" strike="sngStrike" dirty="0">
                <a:latin typeface="Bold sand ms"/>
              </a:rPr>
              <a:t>Determine the outstanding balance immediately after the 50</a:t>
            </a:r>
            <a:r>
              <a:rPr lang="en-US" sz="2200" strike="sngStrike" baseline="30000" dirty="0">
                <a:latin typeface="Bold sand ms"/>
              </a:rPr>
              <a:t>th</a:t>
            </a:r>
            <a:r>
              <a:rPr lang="en-US" sz="2200" strike="sngStrike" dirty="0">
                <a:latin typeface="Bold sand ms"/>
              </a:rPr>
              <a:t> regular payment.</a:t>
            </a:r>
            <a:r>
              <a:rPr lang="en-US" sz="2200" dirty="0">
                <a:latin typeface="Bold sand ms"/>
              </a:rPr>
              <a:t> Determine the amount of the drop payment.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252928" y="3810000"/>
                <a:ext cx="2690672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100000=1000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0.005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2928" y="3810000"/>
                <a:ext cx="2690672" cy="348493"/>
              </a:xfrm>
              <a:prstGeom prst="rect">
                <a:avLst/>
              </a:prstGeom>
              <a:blipFill rotWithShape="0">
                <a:blip r:embed="rId3"/>
                <a:stretch>
                  <a:fillRect l="-680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742000" y="4492823"/>
                <a:ext cx="151580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⇒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=138+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2000" y="4492823"/>
                <a:ext cx="1515800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2410" r="-2410"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𝐃𝐫𝐨𝐩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𝐏𝐚𝐲𝐦𝐞𝐧𝐭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39367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 loan of 100,000 at a monthly effective interest rate of 0.5% is repaid with regular monthly payments of 1000 and a final smaller payment one month after the last regular payment.  </a:t>
            </a:r>
            <a:r>
              <a:rPr lang="en-US" sz="2200" strike="sngStrike" dirty="0">
                <a:latin typeface="Bold sand ms"/>
              </a:rPr>
              <a:t>Determine the outstanding balance immediately after the 50</a:t>
            </a:r>
            <a:r>
              <a:rPr lang="en-US" sz="2200" strike="sngStrike" baseline="30000" dirty="0">
                <a:latin typeface="Bold sand ms"/>
              </a:rPr>
              <a:t>th</a:t>
            </a:r>
            <a:r>
              <a:rPr lang="en-US" sz="2200" strike="sngStrike" dirty="0">
                <a:latin typeface="Bold sand ms"/>
              </a:rPr>
              <a:t> regular payment.</a:t>
            </a:r>
            <a:r>
              <a:rPr lang="en-US" sz="2200" dirty="0">
                <a:latin typeface="Bold sand ms"/>
              </a:rPr>
              <a:t> Determine the amount of the drop payment.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4038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2209800" y="4343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115139" y="4876800"/>
                <a:ext cx="13900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5139" y="4876800"/>
                <a:ext cx="1390061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3947" r="-3509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867400" y="3438144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3438144"/>
                <a:ext cx="640080" cy="369332"/>
              </a:xfrm>
              <a:prstGeom prst="rect">
                <a:avLst/>
              </a:prstGeom>
              <a:blipFill rotWithShape="0">
                <a:blip r:embed="rId4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629400" y="3440668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𝑌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440668"/>
                <a:ext cx="6400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636520" y="3429000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3429000"/>
                <a:ext cx="640080" cy="369332"/>
              </a:xfrm>
              <a:prstGeom prst="rect">
                <a:avLst/>
              </a:prstGeom>
              <a:blipFill rotWithShape="0">
                <a:blip r:embed="rId6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733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98520" y="3429000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8520" y="3429000"/>
                <a:ext cx="640080" cy="369332"/>
              </a:xfrm>
              <a:prstGeom prst="rect">
                <a:avLst/>
              </a:prstGeom>
              <a:blipFill rotWithShape="0">
                <a:blip r:embed="rId6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916936" y="4267200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4267200"/>
                <a:ext cx="120226" cy="184666"/>
              </a:xfrm>
              <a:prstGeom prst="rect">
                <a:avLst/>
              </a:prstGeom>
              <a:blipFill rotWithShape="0">
                <a:blip r:embed="rId7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675888" y="4267200"/>
                <a:ext cx="1202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5888" y="4267200"/>
                <a:ext cx="120225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080760" y="4267200"/>
                <a:ext cx="29014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138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0760" y="4267200"/>
                <a:ext cx="290144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12766" r="-12766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217920" y="3901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𝐃𝐫𝐨𝐩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𝐏𝐚𝐲𝐦𝐞𝐧𝐭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779132" y="4066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40664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779132" y="34568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34568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9342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796456" y="4267200"/>
                <a:ext cx="29014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139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6456" y="4267200"/>
                <a:ext cx="290144" cy="184666"/>
              </a:xfrm>
              <a:prstGeom prst="rect">
                <a:avLst/>
              </a:prstGeom>
              <a:blipFill rotWithShape="0">
                <a:blip r:embed="rId12"/>
                <a:stretch>
                  <a:fillRect l="-12500" r="-125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30987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 loan of 100,000 at a monthly effective interest rate of 0.5% is repaid with regular monthly payments of 1000 and a final smaller payment one month after the last regular payment.  </a:t>
            </a:r>
            <a:r>
              <a:rPr lang="en-US" sz="2200" strike="sngStrike" dirty="0">
                <a:latin typeface="Bold sand ms"/>
              </a:rPr>
              <a:t>Determine the outstanding balance immediately after the 50</a:t>
            </a:r>
            <a:r>
              <a:rPr lang="en-US" sz="2200" strike="sngStrike" baseline="30000" dirty="0">
                <a:latin typeface="Bold sand ms"/>
              </a:rPr>
              <a:t>th</a:t>
            </a:r>
            <a:r>
              <a:rPr lang="en-US" sz="2200" strike="sngStrike" dirty="0">
                <a:latin typeface="Bold sand ms"/>
              </a:rPr>
              <a:t> regular payment.</a:t>
            </a:r>
            <a:r>
              <a:rPr lang="en-US" sz="2200" dirty="0">
                <a:latin typeface="Bold sand ms"/>
              </a:rPr>
              <a:t> Determine </a:t>
            </a:r>
            <a:r>
              <a:rPr lang="en-US" sz="2200" b="1" dirty="0">
                <a:latin typeface="Bold sand ms"/>
              </a:rPr>
              <a:t>the amount of the drop payment</a:t>
            </a:r>
            <a:r>
              <a:rPr lang="en-US" sz="2200" dirty="0">
                <a:latin typeface="Bold sand ms"/>
              </a:rPr>
              <a:t>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4038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2209800" y="4343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115139" y="4876800"/>
                <a:ext cx="13900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5139" y="4876800"/>
                <a:ext cx="1390061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3947" r="-3509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867400" y="3438144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3438144"/>
                <a:ext cx="640080" cy="369332"/>
              </a:xfrm>
              <a:prstGeom prst="rect">
                <a:avLst/>
              </a:prstGeom>
              <a:blipFill rotWithShape="0">
                <a:blip r:embed="rId4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629400" y="3440668"/>
                <a:ext cx="640080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𝑌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440668"/>
                <a:ext cx="6400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636520" y="3429000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3429000"/>
                <a:ext cx="640080" cy="369332"/>
              </a:xfrm>
              <a:prstGeom prst="rect">
                <a:avLst/>
              </a:prstGeom>
              <a:blipFill rotWithShape="0">
                <a:blip r:embed="rId6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733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98520" y="3429000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8520" y="3429000"/>
                <a:ext cx="640080" cy="369332"/>
              </a:xfrm>
              <a:prstGeom prst="rect">
                <a:avLst/>
              </a:prstGeom>
              <a:blipFill rotWithShape="0">
                <a:blip r:embed="rId6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916936" y="4267200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4267200"/>
                <a:ext cx="120226" cy="184666"/>
              </a:xfrm>
              <a:prstGeom prst="rect">
                <a:avLst/>
              </a:prstGeom>
              <a:blipFill rotWithShape="0">
                <a:blip r:embed="rId7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675888" y="4267200"/>
                <a:ext cx="1202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5888" y="4267200"/>
                <a:ext cx="120225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080760" y="4267200"/>
                <a:ext cx="29014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138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0760" y="4267200"/>
                <a:ext cx="290144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12766" r="-12766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217920" y="3901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𝐃𝐫𝐨𝐩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𝐏𝐚𝐲𝐦𝐞𝐧𝐭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779132" y="34568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34568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779132" y="4066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40664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9342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796456" y="4267200"/>
                <a:ext cx="29014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139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6456" y="4267200"/>
                <a:ext cx="290144" cy="184666"/>
              </a:xfrm>
              <a:prstGeom prst="rect">
                <a:avLst/>
              </a:prstGeom>
              <a:blipFill rotWithShape="0">
                <a:blip r:embed="rId5"/>
                <a:stretch>
                  <a:fillRect l="-12500" r="-125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62704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 loan of 100,000 at a monthly effective interest rate of 0.5% is repaid with regular monthly payments of 1000 and a final smaller payment one month after the last regular payment.  </a:t>
            </a:r>
            <a:r>
              <a:rPr lang="en-US" sz="2200" strike="sngStrike" dirty="0">
                <a:latin typeface="Bold sand ms"/>
              </a:rPr>
              <a:t>Determine the outstanding balance immediately after the 50</a:t>
            </a:r>
            <a:r>
              <a:rPr lang="en-US" sz="2200" strike="sngStrike" baseline="30000" dirty="0">
                <a:latin typeface="Bold sand ms"/>
              </a:rPr>
              <a:t>th</a:t>
            </a:r>
            <a:r>
              <a:rPr lang="en-US" sz="2200" strike="sngStrike" dirty="0">
                <a:latin typeface="Bold sand ms"/>
              </a:rPr>
              <a:t> regular payment.</a:t>
            </a:r>
            <a:r>
              <a:rPr lang="en-US" sz="2200" dirty="0">
                <a:latin typeface="Bold sand ms"/>
              </a:rPr>
              <a:t> Determine the amount of the drop payment.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4038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2209800" y="4343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115139" y="4876800"/>
                <a:ext cx="13900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5139" y="4876800"/>
                <a:ext cx="1390061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3947" r="-3509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867400" y="3438144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3438144"/>
                <a:ext cx="640080" cy="369332"/>
              </a:xfrm>
              <a:prstGeom prst="rect">
                <a:avLst/>
              </a:prstGeom>
              <a:blipFill rotWithShape="0">
                <a:blip r:embed="rId4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629400" y="3440668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𝑌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440668"/>
                <a:ext cx="6400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636520" y="3429000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3429000"/>
                <a:ext cx="640080" cy="369332"/>
              </a:xfrm>
              <a:prstGeom prst="rect">
                <a:avLst/>
              </a:prstGeom>
              <a:blipFill rotWithShape="0">
                <a:blip r:embed="rId6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733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98520" y="3429000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8520" y="3429000"/>
                <a:ext cx="640080" cy="369332"/>
              </a:xfrm>
              <a:prstGeom prst="rect">
                <a:avLst/>
              </a:prstGeom>
              <a:blipFill rotWithShape="0">
                <a:blip r:embed="rId6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916936" y="4267200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4267200"/>
                <a:ext cx="120226" cy="184666"/>
              </a:xfrm>
              <a:prstGeom prst="rect">
                <a:avLst/>
              </a:prstGeom>
              <a:blipFill rotWithShape="0">
                <a:blip r:embed="rId7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675888" y="4267200"/>
                <a:ext cx="1202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5888" y="4267200"/>
                <a:ext cx="120225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080760" y="4267200"/>
                <a:ext cx="29014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138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0760" y="4267200"/>
                <a:ext cx="290144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12766" r="-12766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217920" y="3901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cxnSpLocks/>
          </p:cNvCxnSpPr>
          <p:nvPr/>
        </p:nvCxnSpPr>
        <p:spPr>
          <a:xfrm>
            <a:off x="6217920" y="44958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943600" y="5029200"/>
                <a:ext cx="54643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138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5029200"/>
                <a:ext cx="546432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0000" r="-4444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𝐃𝐫𝐨𝐩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𝐏𝐚𝐲𝐦𝐞𝐧𝐭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3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779132" y="4066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4066401"/>
                <a:ext cx="250068" cy="276999"/>
              </a:xfrm>
              <a:prstGeom prst="rect">
                <a:avLst/>
              </a:prstGeom>
              <a:blipFill rotWithShape="0">
                <a:blip r:embed="rId12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779132" y="34568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3456801"/>
                <a:ext cx="250068" cy="276999"/>
              </a:xfrm>
              <a:prstGeom prst="rect">
                <a:avLst/>
              </a:prstGeom>
              <a:blipFill rotWithShape="0">
                <a:blip r:embed="rId12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9342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796456" y="4267200"/>
                <a:ext cx="29014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139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6456" y="4267200"/>
                <a:ext cx="290144" cy="184666"/>
              </a:xfrm>
              <a:prstGeom prst="rect">
                <a:avLst/>
              </a:prstGeom>
              <a:blipFill rotWithShape="0">
                <a:blip r:embed="rId13"/>
                <a:stretch>
                  <a:fillRect l="-12500" r="-125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19029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 loan of 100,000 at a monthly effective interest rate of 0.5% is repaid with regular monthly payments of 1000 and a final smaller payment one month after the last regular payment.  </a:t>
            </a:r>
            <a:r>
              <a:rPr lang="en-US" sz="2200" strike="sngStrike" dirty="0">
                <a:latin typeface="Bold sand ms"/>
              </a:rPr>
              <a:t>Determine the outstanding balance immediately after the 50</a:t>
            </a:r>
            <a:r>
              <a:rPr lang="en-US" sz="2200" strike="sngStrike" baseline="30000" dirty="0">
                <a:latin typeface="Bold sand ms"/>
              </a:rPr>
              <a:t>th</a:t>
            </a:r>
            <a:r>
              <a:rPr lang="en-US" sz="2200" strike="sngStrike" dirty="0">
                <a:latin typeface="Bold sand ms"/>
              </a:rPr>
              <a:t> regular payment.</a:t>
            </a:r>
            <a:r>
              <a:rPr lang="en-US" sz="2200" dirty="0">
                <a:latin typeface="Bold sand ms"/>
              </a:rPr>
              <a:t> Determine the amount of the drop payment.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4038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2209800" y="4343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115139" y="4876800"/>
                <a:ext cx="13900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5139" y="4876800"/>
                <a:ext cx="1390061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3947" r="-3509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867400" y="3438144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3438144"/>
                <a:ext cx="640080" cy="369332"/>
              </a:xfrm>
              <a:prstGeom prst="rect">
                <a:avLst/>
              </a:prstGeom>
              <a:blipFill rotWithShape="0">
                <a:blip r:embed="rId4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629400" y="3440668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𝑌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440668"/>
                <a:ext cx="6400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636520" y="3429000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3429000"/>
                <a:ext cx="640080" cy="369332"/>
              </a:xfrm>
              <a:prstGeom prst="rect">
                <a:avLst/>
              </a:prstGeom>
              <a:blipFill rotWithShape="0">
                <a:blip r:embed="rId6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733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98520" y="3429000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8520" y="3429000"/>
                <a:ext cx="640080" cy="369332"/>
              </a:xfrm>
              <a:prstGeom prst="rect">
                <a:avLst/>
              </a:prstGeom>
              <a:blipFill rotWithShape="0">
                <a:blip r:embed="rId6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916936" y="4267200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4267200"/>
                <a:ext cx="120226" cy="184666"/>
              </a:xfrm>
              <a:prstGeom prst="rect">
                <a:avLst/>
              </a:prstGeom>
              <a:blipFill rotWithShape="0">
                <a:blip r:embed="rId7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675888" y="4267200"/>
                <a:ext cx="1202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5888" y="4267200"/>
                <a:ext cx="120225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080760" y="4267200"/>
                <a:ext cx="29014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138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0760" y="4267200"/>
                <a:ext cx="290144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12766" r="-12766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217920" y="3901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cxnSpLocks/>
          </p:cNvCxnSpPr>
          <p:nvPr/>
        </p:nvCxnSpPr>
        <p:spPr>
          <a:xfrm>
            <a:off x="6217920" y="44958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943600" y="5029200"/>
                <a:ext cx="54643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138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5029200"/>
                <a:ext cx="546432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0000" r="-4444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581400" y="5744878"/>
                <a:ext cx="206274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𝑌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138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∙(1.005)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5744878"/>
                <a:ext cx="2062744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2663" t="-1961" r="-3846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𝐃𝐫𝐨𝐩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𝐏𝐚𝐲𝐦𝐞𝐧𝐭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779132" y="4066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4066401"/>
                <a:ext cx="250068" cy="276999"/>
              </a:xfrm>
              <a:prstGeom prst="rect">
                <a:avLst/>
              </a:prstGeom>
              <a:blipFill rotWithShape="0">
                <a:blip r:embed="rId13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779132" y="34568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3456801"/>
                <a:ext cx="250068" cy="276999"/>
              </a:xfrm>
              <a:prstGeom prst="rect">
                <a:avLst/>
              </a:prstGeom>
              <a:blipFill rotWithShape="0">
                <a:blip r:embed="rId13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9342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796456" y="4267200"/>
                <a:ext cx="29014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139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6456" y="4267200"/>
                <a:ext cx="290144" cy="184666"/>
              </a:xfrm>
              <a:prstGeom prst="rect">
                <a:avLst/>
              </a:prstGeom>
              <a:blipFill rotWithShape="0">
                <a:blip r:embed="rId14"/>
                <a:stretch>
                  <a:fillRect l="-12500" r="-125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62135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 loan of 100,000 at a monthly effective interest rate of 0.5% is repaid with regular monthly payments of 1000 and a final smaller payment one month after the last regular payment.  </a:t>
            </a:r>
            <a:r>
              <a:rPr lang="en-US" sz="2200" strike="sngStrike" dirty="0">
                <a:latin typeface="Bold sand ms"/>
              </a:rPr>
              <a:t>Determine the outstanding balance immediately after the 50</a:t>
            </a:r>
            <a:r>
              <a:rPr lang="en-US" sz="2200" strike="sngStrike" baseline="30000" dirty="0">
                <a:latin typeface="Bold sand ms"/>
              </a:rPr>
              <a:t>th</a:t>
            </a:r>
            <a:r>
              <a:rPr lang="en-US" sz="2200" strike="sngStrike" dirty="0">
                <a:latin typeface="Bold sand ms"/>
              </a:rPr>
              <a:t> regular payment.</a:t>
            </a:r>
            <a:r>
              <a:rPr lang="en-US" sz="2200" dirty="0">
                <a:latin typeface="Bold sand ms"/>
              </a:rPr>
              <a:t> Determine the amount of the drop payment.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4038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2209800" y="4343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115139" y="4876800"/>
                <a:ext cx="13900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5139" y="4876800"/>
                <a:ext cx="1390061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3947" r="-3509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867400" y="3438144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3438144"/>
                <a:ext cx="640080" cy="369332"/>
              </a:xfrm>
              <a:prstGeom prst="rect">
                <a:avLst/>
              </a:prstGeom>
              <a:blipFill rotWithShape="0">
                <a:blip r:embed="rId4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629400" y="3440668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𝑌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440668"/>
                <a:ext cx="6400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636520" y="3429000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3429000"/>
                <a:ext cx="640080" cy="369332"/>
              </a:xfrm>
              <a:prstGeom prst="rect">
                <a:avLst/>
              </a:prstGeom>
              <a:blipFill rotWithShape="0">
                <a:blip r:embed="rId6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733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98520" y="3429000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8520" y="3429000"/>
                <a:ext cx="640080" cy="369332"/>
              </a:xfrm>
              <a:prstGeom prst="rect">
                <a:avLst/>
              </a:prstGeom>
              <a:blipFill rotWithShape="0">
                <a:blip r:embed="rId6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916936" y="4267200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4267200"/>
                <a:ext cx="120226" cy="184666"/>
              </a:xfrm>
              <a:prstGeom prst="rect">
                <a:avLst/>
              </a:prstGeom>
              <a:blipFill rotWithShape="0">
                <a:blip r:embed="rId7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675888" y="4267200"/>
                <a:ext cx="1202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5888" y="4267200"/>
                <a:ext cx="120225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080760" y="4267200"/>
                <a:ext cx="29014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138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0760" y="4267200"/>
                <a:ext cx="290144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12766" r="-12766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217920" y="3901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cxnSpLocks/>
          </p:cNvCxnSpPr>
          <p:nvPr/>
        </p:nvCxnSpPr>
        <p:spPr>
          <a:xfrm>
            <a:off x="6217920" y="44958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943600" y="5029200"/>
                <a:ext cx="54643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138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5029200"/>
                <a:ext cx="546432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0000" r="-4444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286000" y="5744878"/>
                <a:ext cx="4651723" cy="3422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138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=100000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(1.005)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138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−1000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138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|0.005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5744878"/>
                <a:ext cx="4651723" cy="342273"/>
              </a:xfrm>
              <a:prstGeom prst="rect">
                <a:avLst/>
              </a:prstGeom>
              <a:blipFill rotWithShape="0">
                <a:blip r:embed="rId11"/>
                <a:stretch>
                  <a:fillRect l="-786" r="-262" b="-24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𝐃𝐫𝐨𝐩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𝐏𝐚𝐲𝐦𝐞𝐧𝐭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834640" y="5715000"/>
                <a:ext cx="267702" cy="1231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800" b="0" i="0" smtClean="0">
                          <a:latin typeface="Cambria Math" charset="0"/>
                        </a:rPr>
                        <m:t>Retro</m:t>
                      </m:r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4640" y="5715000"/>
                <a:ext cx="267702" cy="123111"/>
              </a:xfrm>
              <a:prstGeom prst="rect">
                <a:avLst/>
              </a:prstGeom>
              <a:blipFill rotWithShape="0">
                <a:blip r:embed="rId13"/>
                <a:stretch>
                  <a:fillRect l="-9091" r="-6818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779132" y="4066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4066401"/>
                <a:ext cx="250068" cy="276999"/>
              </a:xfrm>
              <a:prstGeom prst="rect">
                <a:avLst/>
              </a:prstGeom>
              <a:blipFill rotWithShape="0">
                <a:blip r:embed="rId14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779132" y="34568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3456801"/>
                <a:ext cx="250068" cy="276999"/>
              </a:xfrm>
              <a:prstGeom prst="rect">
                <a:avLst/>
              </a:prstGeom>
              <a:blipFill rotWithShape="0">
                <a:blip r:embed="rId14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9342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796456" y="4267200"/>
                <a:ext cx="29014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139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6456" y="4267200"/>
                <a:ext cx="290144" cy="184666"/>
              </a:xfrm>
              <a:prstGeom prst="rect">
                <a:avLst/>
              </a:prstGeom>
              <a:blipFill rotWithShape="0">
                <a:blip r:embed="rId15"/>
                <a:stretch>
                  <a:fillRect l="-12500" r="-125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1528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 loan of 100,000 at a monthly effective interest rate of 0.5% is repaid with regular monthly payments of 1000 and a final smaller payment one month after the last regular payment.  Determine the outstanding balance immediately after the 50</a:t>
            </a:r>
            <a:r>
              <a:rPr lang="en-US" sz="2200" baseline="30000" dirty="0">
                <a:latin typeface="Bold sand ms"/>
              </a:rPr>
              <a:t>th</a:t>
            </a:r>
            <a:r>
              <a:rPr lang="en-US" sz="2200" dirty="0">
                <a:latin typeface="Bold sand ms"/>
              </a:rPr>
              <a:t> regular payment.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</p:spTree>
    <p:extLst>
      <p:ext uri="{BB962C8B-B14F-4D97-AF65-F5344CB8AC3E}">
        <p14:creationId xmlns:p14="http://schemas.microsoft.com/office/powerpoint/2010/main" val="1596862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 loan of 100,000 at a monthly effective interest rate of 0.5% is repaid with regular monthly payments of 1000 and a final smaller payment one month after the last regular payment.  </a:t>
            </a:r>
            <a:r>
              <a:rPr lang="en-US" sz="2200" strike="sngStrike" dirty="0">
                <a:latin typeface="Bold sand ms"/>
              </a:rPr>
              <a:t>Determine the outstanding balance immediately after the 50</a:t>
            </a:r>
            <a:r>
              <a:rPr lang="en-US" sz="2200" strike="sngStrike" baseline="30000" dirty="0">
                <a:latin typeface="Bold sand ms"/>
              </a:rPr>
              <a:t>th</a:t>
            </a:r>
            <a:r>
              <a:rPr lang="en-US" sz="2200" strike="sngStrike" dirty="0">
                <a:latin typeface="Bold sand ms"/>
              </a:rPr>
              <a:t> regular payment.</a:t>
            </a:r>
            <a:r>
              <a:rPr lang="en-US" sz="2200" dirty="0">
                <a:latin typeface="Bold sand ms"/>
              </a:rPr>
              <a:t> Determine the amount of the drop payment.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4038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2209800" y="4343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115139" y="4876800"/>
                <a:ext cx="13900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5139" y="4876800"/>
                <a:ext cx="1390061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3947" r="-3509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867400" y="3438144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3438144"/>
                <a:ext cx="640080" cy="369332"/>
              </a:xfrm>
              <a:prstGeom prst="rect">
                <a:avLst/>
              </a:prstGeom>
              <a:blipFill rotWithShape="0">
                <a:blip r:embed="rId4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629400" y="3440668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𝑌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440668"/>
                <a:ext cx="6400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636520" y="3429000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3429000"/>
                <a:ext cx="640080" cy="369332"/>
              </a:xfrm>
              <a:prstGeom prst="rect">
                <a:avLst/>
              </a:prstGeom>
              <a:blipFill rotWithShape="0">
                <a:blip r:embed="rId6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733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98520" y="3429000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8520" y="3429000"/>
                <a:ext cx="640080" cy="369332"/>
              </a:xfrm>
              <a:prstGeom prst="rect">
                <a:avLst/>
              </a:prstGeom>
              <a:blipFill rotWithShape="0">
                <a:blip r:embed="rId6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916936" y="4267200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4267200"/>
                <a:ext cx="120226" cy="184666"/>
              </a:xfrm>
              <a:prstGeom prst="rect">
                <a:avLst/>
              </a:prstGeom>
              <a:blipFill rotWithShape="0">
                <a:blip r:embed="rId7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675888" y="4267200"/>
                <a:ext cx="1202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5888" y="4267200"/>
                <a:ext cx="120225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080760" y="4267200"/>
                <a:ext cx="29014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138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0760" y="4267200"/>
                <a:ext cx="290144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12766" r="-12766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217920" y="3901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cxnSpLocks/>
          </p:cNvCxnSpPr>
          <p:nvPr/>
        </p:nvCxnSpPr>
        <p:spPr>
          <a:xfrm>
            <a:off x="6217920" y="44958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943600" y="5029200"/>
                <a:ext cx="54643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138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5029200"/>
                <a:ext cx="546432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0000" r="-4444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286000" y="5744878"/>
                <a:ext cx="4651723" cy="3422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138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=100000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(1.005)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138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−1000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138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|0.005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5744878"/>
                <a:ext cx="4651723" cy="342273"/>
              </a:xfrm>
              <a:prstGeom prst="rect">
                <a:avLst/>
              </a:prstGeom>
              <a:blipFill rotWithShape="0">
                <a:blip r:embed="rId11"/>
                <a:stretch>
                  <a:fillRect l="-786" r="-262" b="-24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532458" y="5029200"/>
                <a:ext cx="108754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=970.93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2458" y="5029200"/>
                <a:ext cx="1087542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2247" r="-5618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𝐃𝐫𝐨𝐩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𝐏𝐚𝐲𝐦𝐞𝐧𝐭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779132" y="4066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4066401"/>
                <a:ext cx="250068" cy="276999"/>
              </a:xfrm>
              <a:prstGeom prst="rect">
                <a:avLst/>
              </a:prstGeom>
              <a:blipFill rotWithShape="0">
                <a:blip r:embed="rId14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779132" y="34568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3456801"/>
                <a:ext cx="250068" cy="276999"/>
              </a:xfrm>
              <a:prstGeom prst="rect">
                <a:avLst/>
              </a:prstGeom>
              <a:blipFill rotWithShape="0">
                <a:blip r:embed="rId14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834640" y="5715000"/>
                <a:ext cx="267702" cy="1231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800" b="0" i="0" smtClean="0">
                          <a:latin typeface="Cambria Math" charset="0"/>
                        </a:rPr>
                        <m:t>Retro</m:t>
                      </m:r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4640" y="5715000"/>
                <a:ext cx="267702" cy="123111"/>
              </a:xfrm>
              <a:prstGeom prst="rect">
                <a:avLst/>
              </a:prstGeom>
              <a:blipFill rotWithShape="0">
                <a:blip r:embed="rId15"/>
                <a:stretch>
                  <a:fillRect l="-9091" r="-11364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9342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796456" y="4267200"/>
                <a:ext cx="29014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139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6456" y="4267200"/>
                <a:ext cx="290144" cy="184666"/>
              </a:xfrm>
              <a:prstGeom prst="rect">
                <a:avLst/>
              </a:prstGeom>
              <a:blipFill rotWithShape="0">
                <a:blip r:embed="rId16"/>
                <a:stretch>
                  <a:fillRect l="-12500" r="-125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6634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 loan of 100,000 at a monthly effective interest rate of 0.5% is repaid with regular monthly payments of 1000 and a final smaller payment one month after the last regular payment.  </a:t>
            </a:r>
            <a:r>
              <a:rPr lang="en-US" sz="2200" strike="sngStrike" dirty="0">
                <a:latin typeface="Bold sand ms"/>
              </a:rPr>
              <a:t>Determine the outstanding balance immediately after the 50</a:t>
            </a:r>
            <a:r>
              <a:rPr lang="en-US" sz="2200" strike="sngStrike" baseline="30000" dirty="0">
                <a:latin typeface="Bold sand ms"/>
              </a:rPr>
              <a:t>th</a:t>
            </a:r>
            <a:r>
              <a:rPr lang="en-US" sz="2200" strike="sngStrike" dirty="0">
                <a:latin typeface="Bold sand ms"/>
              </a:rPr>
              <a:t> regular payment.</a:t>
            </a:r>
            <a:r>
              <a:rPr lang="en-US" sz="2200" dirty="0">
                <a:latin typeface="Bold sand ms"/>
              </a:rPr>
              <a:t> Determine the amount of the drop payment.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4038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2209800" y="4343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115139" y="4876800"/>
                <a:ext cx="13900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5139" y="4876800"/>
                <a:ext cx="1390061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3947" r="-3509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867400" y="3438144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3438144"/>
                <a:ext cx="640080" cy="369332"/>
              </a:xfrm>
              <a:prstGeom prst="rect">
                <a:avLst/>
              </a:prstGeom>
              <a:blipFill rotWithShape="0">
                <a:blip r:embed="rId4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629400" y="3440668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𝑌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440668"/>
                <a:ext cx="6400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636520" y="3429000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3429000"/>
                <a:ext cx="640080" cy="369332"/>
              </a:xfrm>
              <a:prstGeom prst="rect">
                <a:avLst/>
              </a:prstGeom>
              <a:blipFill rotWithShape="0">
                <a:blip r:embed="rId6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733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98520" y="3429000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8520" y="3429000"/>
                <a:ext cx="640080" cy="369332"/>
              </a:xfrm>
              <a:prstGeom prst="rect">
                <a:avLst/>
              </a:prstGeom>
              <a:blipFill rotWithShape="0">
                <a:blip r:embed="rId6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916936" y="4267200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4267200"/>
                <a:ext cx="120226" cy="184666"/>
              </a:xfrm>
              <a:prstGeom prst="rect">
                <a:avLst/>
              </a:prstGeom>
              <a:blipFill rotWithShape="0">
                <a:blip r:embed="rId7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675888" y="4267200"/>
                <a:ext cx="1202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5888" y="4267200"/>
                <a:ext cx="120225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080760" y="4267200"/>
                <a:ext cx="29014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138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0760" y="4267200"/>
                <a:ext cx="290144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12766" r="-12766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217920" y="3901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cxnSpLocks/>
          </p:cNvCxnSpPr>
          <p:nvPr/>
        </p:nvCxnSpPr>
        <p:spPr>
          <a:xfrm>
            <a:off x="6217920" y="44958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943600" y="5029200"/>
                <a:ext cx="54643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138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5029200"/>
                <a:ext cx="546432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0000" r="-4444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532458" y="5029200"/>
                <a:ext cx="108754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=970.93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2458" y="5029200"/>
                <a:ext cx="1087542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2247" r="-5618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841344" y="5744878"/>
                <a:ext cx="234025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𝑌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=970.93∙(1.005)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344" y="5744878"/>
                <a:ext cx="2340256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1823" t="-1961" r="-3385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𝐃𝐫𝐨𝐩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𝐏𝐚𝐲𝐦𝐞𝐧𝐭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779132" y="4066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4066401"/>
                <a:ext cx="250068" cy="276999"/>
              </a:xfrm>
              <a:prstGeom prst="rect">
                <a:avLst/>
              </a:prstGeom>
              <a:blipFill rotWithShape="0">
                <a:blip r:embed="rId14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779132" y="34568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3456801"/>
                <a:ext cx="250068" cy="276999"/>
              </a:xfrm>
              <a:prstGeom prst="rect">
                <a:avLst/>
              </a:prstGeom>
              <a:blipFill rotWithShape="0">
                <a:blip r:embed="rId14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9342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796456" y="4267200"/>
                <a:ext cx="29014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139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6456" y="4267200"/>
                <a:ext cx="290144" cy="184666"/>
              </a:xfrm>
              <a:prstGeom prst="rect">
                <a:avLst/>
              </a:prstGeom>
              <a:blipFill rotWithShape="0">
                <a:blip r:embed="rId15"/>
                <a:stretch>
                  <a:fillRect l="-12500" r="-125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94938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 loan of 100,000 at a monthly effective interest rate of 0.5% is repaid with regular monthly payments of 1000 and a final smaller payment one month after the last regular payment.  </a:t>
            </a:r>
            <a:r>
              <a:rPr lang="en-US" sz="2200" strike="sngStrike" dirty="0">
                <a:latin typeface="Bold sand ms"/>
              </a:rPr>
              <a:t>Determine the outstanding balance immediately after the 50</a:t>
            </a:r>
            <a:r>
              <a:rPr lang="en-US" sz="2200" strike="sngStrike" baseline="30000" dirty="0">
                <a:latin typeface="Bold sand ms"/>
              </a:rPr>
              <a:t>th</a:t>
            </a:r>
            <a:r>
              <a:rPr lang="en-US" sz="2200" strike="sngStrike" dirty="0">
                <a:latin typeface="Bold sand ms"/>
              </a:rPr>
              <a:t> regular payment.</a:t>
            </a:r>
            <a:r>
              <a:rPr lang="en-US" sz="2200" dirty="0">
                <a:latin typeface="Bold sand ms"/>
              </a:rPr>
              <a:t> Determine the amount of the drop payment.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4038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2209800" y="4343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115139" y="4876800"/>
                <a:ext cx="13900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5139" y="4876800"/>
                <a:ext cx="1390061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3947" r="-3509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867400" y="3438144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3438144"/>
                <a:ext cx="640080" cy="369332"/>
              </a:xfrm>
              <a:prstGeom prst="rect">
                <a:avLst/>
              </a:prstGeom>
              <a:blipFill rotWithShape="0">
                <a:blip r:embed="rId4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629400" y="3440668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𝑌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440668"/>
                <a:ext cx="6400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636520" y="3429000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3429000"/>
                <a:ext cx="640080" cy="369332"/>
              </a:xfrm>
              <a:prstGeom prst="rect">
                <a:avLst/>
              </a:prstGeom>
              <a:blipFill rotWithShape="0">
                <a:blip r:embed="rId6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733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98520" y="3429000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8520" y="3429000"/>
                <a:ext cx="640080" cy="369332"/>
              </a:xfrm>
              <a:prstGeom prst="rect">
                <a:avLst/>
              </a:prstGeom>
              <a:blipFill rotWithShape="0">
                <a:blip r:embed="rId6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916936" y="4267200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4267200"/>
                <a:ext cx="120226" cy="184666"/>
              </a:xfrm>
              <a:prstGeom prst="rect">
                <a:avLst/>
              </a:prstGeom>
              <a:blipFill rotWithShape="0">
                <a:blip r:embed="rId7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675888" y="4267200"/>
                <a:ext cx="1202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5888" y="4267200"/>
                <a:ext cx="120225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080760" y="4267200"/>
                <a:ext cx="29014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138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0760" y="4267200"/>
                <a:ext cx="290144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12766" r="-12766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217920" y="3901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cxnSpLocks/>
          </p:cNvCxnSpPr>
          <p:nvPr/>
        </p:nvCxnSpPr>
        <p:spPr>
          <a:xfrm>
            <a:off x="6217920" y="44958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943600" y="5029200"/>
                <a:ext cx="54643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138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5029200"/>
                <a:ext cx="546432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0000" r="-4444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532458" y="5029200"/>
                <a:ext cx="108754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=970.93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2458" y="5029200"/>
                <a:ext cx="1087542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2247" r="-5618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841344" y="5744878"/>
                <a:ext cx="234025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𝑌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=970.93∙(1.005)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344" y="5744878"/>
                <a:ext cx="2340256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1823" t="-1961" r="-3385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𝐃𝐫𝐨𝐩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𝐏𝐚𝐲𝐦𝐞𝐧𝐭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181600" y="5742432"/>
                <a:ext cx="108754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=975.78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5742432"/>
                <a:ext cx="1087542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1685" r="-5618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779132" y="4066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4066401"/>
                <a:ext cx="250068" cy="276999"/>
              </a:xfrm>
              <a:prstGeom prst="rect">
                <a:avLst/>
              </a:prstGeom>
              <a:blipFill rotWithShape="0">
                <a:blip r:embed="rId15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779132" y="34568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3456801"/>
                <a:ext cx="250068" cy="276999"/>
              </a:xfrm>
              <a:prstGeom prst="rect">
                <a:avLst/>
              </a:prstGeom>
              <a:blipFill rotWithShape="0">
                <a:blip r:embed="rId15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9342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796456" y="4267200"/>
                <a:ext cx="29014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139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6456" y="4267200"/>
                <a:ext cx="290144" cy="184666"/>
              </a:xfrm>
              <a:prstGeom prst="rect">
                <a:avLst/>
              </a:prstGeom>
              <a:blipFill rotWithShape="0">
                <a:blip r:embed="rId16"/>
                <a:stretch>
                  <a:fillRect l="-12500" r="-125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23715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 loan of 100,000 at a monthly effective interest rate of 0.5% is repaid with regular monthly payments of 1000 and a final smaller payment one month after the last regular payment.  </a:t>
            </a:r>
            <a:r>
              <a:rPr lang="en-US" sz="2200" strike="sngStrike" dirty="0">
                <a:latin typeface="Bold sand ms"/>
              </a:rPr>
              <a:t>Determine the outstanding balance immediately after the 50</a:t>
            </a:r>
            <a:r>
              <a:rPr lang="en-US" sz="2200" strike="sngStrike" baseline="30000" dirty="0">
                <a:latin typeface="Bold sand ms"/>
              </a:rPr>
              <a:t>th</a:t>
            </a:r>
            <a:r>
              <a:rPr lang="en-US" sz="2200" strike="sngStrike" dirty="0">
                <a:latin typeface="Bold sand ms"/>
              </a:rPr>
              <a:t> regular payment.</a:t>
            </a:r>
            <a:r>
              <a:rPr lang="en-US" sz="2200" dirty="0">
                <a:latin typeface="Bold sand ms"/>
              </a:rPr>
              <a:t> Determine the amount of the drop payment.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4038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2209800" y="4343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115139" y="4876800"/>
                <a:ext cx="13900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5139" y="4876800"/>
                <a:ext cx="1390061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3947" r="-3509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867400" y="3438144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3438144"/>
                <a:ext cx="640080" cy="369332"/>
              </a:xfrm>
              <a:prstGeom prst="rect">
                <a:avLst/>
              </a:prstGeom>
              <a:blipFill rotWithShape="0">
                <a:blip r:embed="rId4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629400" y="3440668"/>
                <a:ext cx="92685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975.78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440668"/>
                <a:ext cx="926857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636520" y="3429000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3429000"/>
                <a:ext cx="640080" cy="369332"/>
              </a:xfrm>
              <a:prstGeom prst="rect">
                <a:avLst/>
              </a:prstGeom>
              <a:blipFill rotWithShape="0">
                <a:blip r:embed="rId6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733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98520" y="3429000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8520" y="3429000"/>
                <a:ext cx="640080" cy="369332"/>
              </a:xfrm>
              <a:prstGeom prst="rect">
                <a:avLst/>
              </a:prstGeom>
              <a:blipFill rotWithShape="0">
                <a:blip r:embed="rId6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916936" y="4267200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4267200"/>
                <a:ext cx="120226" cy="184666"/>
              </a:xfrm>
              <a:prstGeom prst="rect">
                <a:avLst/>
              </a:prstGeom>
              <a:blipFill rotWithShape="0">
                <a:blip r:embed="rId7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675888" y="4267200"/>
                <a:ext cx="1202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5888" y="4267200"/>
                <a:ext cx="120225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080760" y="4267200"/>
                <a:ext cx="29014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138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0760" y="4267200"/>
                <a:ext cx="290144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12766" r="-12766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217920" y="3901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𝐃𝐫𝐨𝐩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𝐏𝐚𝐲𝐦𝐞𝐧𝐭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779132" y="4066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4066401"/>
                <a:ext cx="250068" cy="276999"/>
              </a:xfrm>
              <a:prstGeom prst="rect">
                <a:avLst/>
              </a:prstGeom>
              <a:blipFill rotWithShape="0">
                <a:blip r:embed="rId15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779132" y="34568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3456801"/>
                <a:ext cx="250068" cy="276999"/>
              </a:xfrm>
              <a:prstGeom prst="rect">
                <a:avLst/>
              </a:prstGeom>
              <a:blipFill rotWithShape="0">
                <a:blip r:embed="rId15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114032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967728" y="4267200"/>
                <a:ext cx="29014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139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7728" y="4267200"/>
                <a:ext cx="290144" cy="184666"/>
              </a:xfrm>
              <a:prstGeom prst="rect">
                <a:avLst/>
              </a:prstGeom>
              <a:blipFill rotWithShape="0">
                <a:blip r:embed="rId16"/>
                <a:stretch>
                  <a:fillRect l="-12500" r="-125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75586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 loan of 100,000 at a monthly effective interest rate of 0.5% is repaid with regular monthly payments of 1000 and a final smaller payment one month after the last regular payment.  Determine the outstanding balance immediately after the 50</a:t>
            </a:r>
            <a:r>
              <a:rPr lang="en-US" sz="2200" baseline="30000" dirty="0">
                <a:latin typeface="Bold sand ms"/>
              </a:rPr>
              <a:t>th</a:t>
            </a:r>
            <a:r>
              <a:rPr lang="en-US" sz="2200" dirty="0">
                <a:latin typeface="Bold sand ms"/>
              </a:rPr>
              <a:t> regular payment. </a:t>
            </a:r>
            <a:r>
              <a:rPr lang="en-US" sz="2200" strike="sngStrike" dirty="0">
                <a:latin typeface="Bold sand ms"/>
              </a:rPr>
              <a:t>Determine the amount of the drop payment.</a:t>
            </a:r>
            <a:endParaRPr lang="en-GB" sz="2200" strike="sngStrike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4038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2209800" y="4343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115139" y="4876800"/>
                <a:ext cx="13900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5139" y="4876800"/>
                <a:ext cx="1390061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3947" r="-3509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867400" y="3438144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3438144"/>
                <a:ext cx="640080" cy="369332"/>
              </a:xfrm>
              <a:prstGeom prst="rect">
                <a:avLst/>
              </a:prstGeom>
              <a:blipFill rotWithShape="0">
                <a:blip r:embed="rId4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629400" y="3440668"/>
                <a:ext cx="92685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975.78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440668"/>
                <a:ext cx="926857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636520" y="3429000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3429000"/>
                <a:ext cx="640080" cy="369332"/>
              </a:xfrm>
              <a:prstGeom prst="rect">
                <a:avLst/>
              </a:prstGeom>
              <a:blipFill rotWithShape="0">
                <a:blip r:embed="rId6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733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98520" y="3429000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8520" y="3429000"/>
                <a:ext cx="640080" cy="369332"/>
              </a:xfrm>
              <a:prstGeom prst="rect">
                <a:avLst/>
              </a:prstGeom>
              <a:blipFill rotWithShape="0">
                <a:blip r:embed="rId6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916936" y="4267200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4267200"/>
                <a:ext cx="120226" cy="184666"/>
              </a:xfrm>
              <a:prstGeom prst="rect">
                <a:avLst/>
              </a:prstGeom>
              <a:blipFill rotWithShape="0">
                <a:blip r:embed="rId7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675888" y="4267200"/>
                <a:ext cx="1202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5888" y="4267200"/>
                <a:ext cx="120225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080760" y="4267200"/>
                <a:ext cx="29014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138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0760" y="4267200"/>
                <a:ext cx="290144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12766" r="-12766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217920" y="3901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779132" y="4066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4066401"/>
                <a:ext cx="250068" cy="276999"/>
              </a:xfrm>
              <a:prstGeom prst="rect">
                <a:avLst/>
              </a:prstGeom>
              <a:blipFill rotWithShape="0">
                <a:blip r:embed="rId15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779132" y="34568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3456801"/>
                <a:ext cx="250068" cy="276999"/>
              </a:xfrm>
              <a:prstGeom prst="rect">
                <a:avLst/>
              </a:prstGeom>
              <a:blipFill rotWithShape="0">
                <a:blip r:embed="rId15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114032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967728" y="4267200"/>
                <a:ext cx="29014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139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7728" y="4267200"/>
                <a:ext cx="290144" cy="184666"/>
              </a:xfrm>
              <a:prstGeom prst="rect">
                <a:avLst/>
              </a:prstGeom>
              <a:blipFill rotWithShape="0">
                <a:blip r:embed="rId16"/>
                <a:stretch>
                  <a:fillRect l="-12500" r="-125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9304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 loan of 100,000 at a monthly effective interest rate of 0.5% is repaid with regular monthly payments of 1000 and a final smaller payment one month after the last regular payment.  Determine the outstanding balance immediately after the 50</a:t>
            </a:r>
            <a:r>
              <a:rPr lang="en-US" sz="2200" baseline="30000" dirty="0">
                <a:latin typeface="Bold sand ms"/>
              </a:rPr>
              <a:t>th</a:t>
            </a:r>
            <a:r>
              <a:rPr lang="en-US" sz="2200" dirty="0">
                <a:latin typeface="Bold sand ms"/>
              </a:rPr>
              <a:t> regular payment. </a:t>
            </a:r>
            <a:r>
              <a:rPr lang="en-US" sz="2200" strike="sngStrike" dirty="0">
                <a:latin typeface="Bold sand ms"/>
              </a:rPr>
              <a:t>Determine the amount of the drop payment.</a:t>
            </a:r>
            <a:endParaRPr lang="en-GB" sz="2200" strike="sngStrike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4038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2209800" y="4343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115139" y="4876800"/>
                <a:ext cx="13900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5139" y="4876800"/>
                <a:ext cx="1390061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3947" r="-3509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867400" y="3438144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3438144"/>
                <a:ext cx="640080" cy="369332"/>
              </a:xfrm>
              <a:prstGeom prst="rect">
                <a:avLst/>
              </a:prstGeom>
              <a:blipFill rotWithShape="0">
                <a:blip r:embed="rId4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629400" y="3440668"/>
                <a:ext cx="92685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975.78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440668"/>
                <a:ext cx="926857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636520" y="3429000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3429000"/>
                <a:ext cx="640080" cy="369332"/>
              </a:xfrm>
              <a:prstGeom prst="rect">
                <a:avLst/>
              </a:prstGeom>
              <a:blipFill rotWithShape="0">
                <a:blip r:embed="rId6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733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98520" y="3429000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8520" y="3429000"/>
                <a:ext cx="640080" cy="369332"/>
              </a:xfrm>
              <a:prstGeom prst="rect">
                <a:avLst/>
              </a:prstGeom>
              <a:blipFill rotWithShape="0">
                <a:blip r:embed="rId6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916936" y="4267200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4267200"/>
                <a:ext cx="120226" cy="184666"/>
              </a:xfrm>
              <a:prstGeom prst="rect">
                <a:avLst/>
              </a:prstGeom>
              <a:blipFill rotWithShape="0">
                <a:blip r:embed="rId7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675888" y="4267200"/>
                <a:ext cx="1202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5888" y="4267200"/>
                <a:ext cx="120225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080760" y="4267200"/>
                <a:ext cx="29014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138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0760" y="4267200"/>
                <a:ext cx="290144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12766" r="-12766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217920" y="3901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779132" y="4066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4066401"/>
                <a:ext cx="250068" cy="276999"/>
              </a:xfrm>
              <a:prstGeom prst="rect">
                <a:avLst/>
              </a:prstGeom>
              <a:blipFill rotWithShape="0">
                <a:blip r:embed="rId15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779132" y="34568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3456801"/>
                <a:ext cx="250068" cy="276999"/>
              </a:xfrm>
              <a:prstGeom prst="rect">
                <a:avLst/>
              </a:prstGeom>
              <a:blipFill rotWithShape="0">
                <a:blip r:embed="rId15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114032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967728" y="4267200"/>
                <a:ext cx="29014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139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7728" y="4267200"/>
                <a:ext cx="290144" cy="184666"/>
              </a:xfrm>
              <a:prstGeom prst="rect">
                <a:avLst/>
              </a:prstGeom>
              <a:blipFill rotWithShape="0">
                <a:blip r:embed="rId16"/>
                <a:stretch>
                  <a:fillRect l="-12500" r="-125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79079" y="5407223"/>
                <a:ext cx="813152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After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50 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there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are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88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1000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plus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drop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.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079" y="5407223"/>
                <a:ext cx="8131521" cy="307777"/>
              </a:xfrm>
              <a:prstGeom prst="rect">
                <a:avLst/>
              </a:prstGeom>
              <a:blipFill rotWithShape="0">
                <a:blip r:embed="rId18"/>
                <a:stretch>
                  <a:fillRect l="-300" t="-14313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60328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 loan of 100,000 at a monthly effective interest rate of 0.5% is repaid with regular monthly payments of 1000 and a final smaller payment one month after the last regular payment.  Determine the outstanding balance immediately after the 50</a:t>
            </a:r>
            <a:r>
              <a:rPr lang="en-US" sz="2200" baseline="30000" dirty="0">
                <a:latin typeface="Bold sand ms"/>
              </a:rPr>
              <a:t>th</a:t>
            </a:r>
            <a:r>
              <a:rPr lang="en-US" sz="2200" dirty="0">
                <a:latin typeface="Bold sand ms"/>
              </a:rPr>
              <a:t> regular payment. </a:t>
            </a:r>
            <a:r>
              <a:rPr lang="en-US" sz="2200" strike="sngStrike" dirty="0">
                <a:latin typeface="Bold sand ms"/>
              </a:rPr>
              <a:t>Determine the amount of the drop payment.</a:t>
            </a:r>
            <a:endParaRPr lang="en-GB" sz="2200" strike="sngStrike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4038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2209800" y="4343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115139" y="4876800"/>
                <a:ext cx="13900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5139" y="4876800"/>
                <a:ext cx="1390061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3947" r="-3509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867400" y="3438144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3438144"/>
                <a:ext cx="640080" cy="369332"/>
              </a:xfrm>
              <a:prstGeom prst="rect">
                <a:avLst/>
              </a:prstGeom>
              <a:blipFill rotWithShape="0">
                <a:blip r:embed="rId4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629400" y="3440668"/>
                <a:ext cx="92685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975.78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440668"/>
                <a:ext cx="926857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636520" y="3429000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3429000"/>
                <a:ext cx="640080" cy="369332"/>
              </a:xfrm>
              <a:prstGeom prst="rect">
                <a:avLst/>
              </a:prstGeom>
              <a:blipFill rotWithShape="0">
                <a:blip r:embed="rId6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733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98520" y="3429000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8520" y="3429000"/>
                <a:ext cx="640080" cy="369332"/>
              </a:xfrm>
              <a:prstGeom prst="rect">
                <a:avLst/>
              </a:prstGeom>
              <a:blipFill rotWithShape="0">
                <a:blip r:embed="rId6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916936" y="4267200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4267200"/>
                <a:ext cx="120226" cy="184666"/>
              </a:xfrm>
              <a:prstGeom prst="rect">
                <a:avLst/>
              </a:prstGeom>
              <a:blipFill rotWithShape="0">
                <a:blip r:embed="rId7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675888" y="4267200"/>
                <a:ext cx="1202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5888" y="4267200"/>
                <a:ext cx="120225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080760" y="4267200"/>
                <a:ext cx="29014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138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0760" y="4267200"/>
                <a:ext cx="290144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12766" r="-12766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217920" y="3901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779132" y="4066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4066401"/>
                <a:ext cx="250068" cy="276999"/>
              </a:xfrm>
              <a:prstGeom prst="rect">
                <a:avLst/>
              </a:prstGeom>
              <a:blipFill rotWithShape="0">
                <a:blip r:embed="rId15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779132" y="34568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3456801"/>
                <a:ext cx="250068" cy="276999"/>
              </a:xfrm>
              <a:prstGeom prst="rect">
                <a:avLst/>
              </a:prstGeom>
              <a:blipFill rotWithShape="0">
                <a:blip r:embed="rId15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114032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967728" y="4267200"/>
                <a:ext cx="29014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139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7728" y="4267200"/>
                <a:ext cx="290144" cy="184666"/>
              </a:xfrm>
              <a:prstGeom prst="rect">
                <a:avLst/>
              </a:prstGeom>
              <a:blipFill rotWithShape="0">
                <a:blip r:embed="rId16"/>
                <a:stretch>
                  <a:fillRect l="-12500" r="-125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358677" y="5982327"/>
                <a:ext cx="70698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50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8677" y="5982327"/>
                <a:ext cx="706988" cy="307777"/>
              </a:xfrm>
              <a:prstGeom prst="rect">
                <a:avLst/>
              </a:prstGeom>
              <a:blipFill rotWithShape="0">
                <a:blip r:embed="rId18"/>
                <a:stretch>
                  <a:fillRect l="-8621" r="-2586"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871670" y="5972889"/>
                <a:ext cx="176330" cy="1231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800">
                          <a:latin typeface="Cambria Math" charset="0"/>
                        </a:rPr>
                        <m:t>P</m:t>
                      </m:r>
                      <m:r>
                        <m:rPr>
                          <m:sty m:val="p"/>
                        </m:rPr>
                        <a:rPr lang="en-US" sz="800" b="0" i="0" smtClean="0">
                          <a:latin typeface="Cambria Math" charset="0"/>
                        </a:rPr>
                        <m:t>ro</m:t>
                      </m:r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1670" y="5972889"/>
                <a:ext cx="176330" cy="123111"/>
              </a:xfrm>
              <a:prstGeom prst="rect">
                <a:avLst/>
              </a:prstGeom>
              <a:blipFill rotWithShape="0">
                <a:blip r:embed="rId19"/>
                <a:stretch>
                  <a:fillRect l="-13793" r="-13793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79079" y="5407223"/>
                <a:ext cx="813152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After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50 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there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are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88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1000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plus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drop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.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079" y="5407223"/>
                <a:ext cx="8131521" cy="307777"/>
              </a:xfrm>
              <a:prstGeom prst="rect">
                <a:avLst/>
              </a:prstGeom>
              <a:blipFill rotWithShape="0">
                <a:blip r:embed="rId20"/>
                <a:stretch>
                  <a:fillRect l="-300" t="-14313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048000" y="5980176"/>
                <a:ext cx="290637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Remaining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5980176"/>
                <a:ext cx="2906372" cy="307777"/>
              </a:xfrm>
              <a:prstGeom prst="rect">
                <a:avLst/>
              </a:prstGeom>
              <a:blipFill rotWithShape="0">
                <a:blip r:embed="rId21"/>
                <a:stretch>
                  <a:fillRect l="-1468" t="-146000" r="-2725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25055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 loan of 100,000 at a monthly effective interest rate of 0.5% is repaid with regular monthly payments of 1000 and a final smaller payment one month after the last regular payment.  Determine the outstanding balance immediately after the 50</a:t>
            </a:r>
            <a:r>
              <a:rPr lang="en-US" sz="2200" baseline="30000" dirty="0">
                <a:latin typeface="Bold sand ms"/>
              </a:rPr>
              <a:t>th</a:t>
            </a:r>
            <a:r>
              <a:rPr lang="en-US" sz="2200" dirty="0">
                <a:latin typeface="Bold sand ms"/>
              </a:rPr>
              <a:t> regular payment. </a:t>
            </a:r>
            <a:r>
              <a:rPr lang="en-US" sz="2200" strike="sngStrike" dirty="0">
                <a:latin typeface="Bold sand ms"/>
              </a:rPr>
              <a:t>Determine the amount of the drop payment.</a:t>
            </a:r>
            <a:endParaRPr lang="en-GB" sz="2200" strike="sngStrike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4038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2209800" y="4343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115139" y="4876800"/>
                <a:ext cx="13900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5139" y="4876800"/>
                <a:ext cx="1390061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3947" r="-3509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867400" y="3438144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3438144"/>
                <a:ext cx="640080" cy="369332"/>
              </a:xfrm>
              <a:prstGeom prst="rect">
                <a:avLst/>
              </a:prstGeom>
              <a:blipFill rotWithShape="0">
                <a:blip r:embed="rId4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629400" y="3440668"/>
                <a:ext cx="92685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975.78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440668"/>
                <a:ext cx="926857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636520" y="3429000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3429000"/>
                <a:ext cx="640080" cy="369332"/>
              </a:xfrm>
              <a:prstGeom prst="rect">
                <a:avLst/>
              </a:prstGeom>
              <a:blipFill rotWithShape="0">
                <a:blip r:embed="rId6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733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98520" y="3429000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8520" y="3429000"/>
                <a:ext cx="640080" cy="369332"/>
              </a:xfrm>
              <a:prstGeom prst="rect">
                <a:avLst/>
              </a:prstGeom>
              <a:blipFill rotWithShape="0">
                <a:blip r:embed="rId6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916936" y="4267200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4267200"/>
                <a:ext cx="120226" cy="184666"/>
              </a:xfrm>
              <a:prstGeom prst="rect">
                <a:avLst/>
              </a:prstGeom>
              <a:blipFill rotWithShape="0">
                <a:blip r:embed="rId7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675888" y="4267200"/>
                <a:ext cx="1202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5888" y="4267200"/>
                <a:ext cx="120225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080760" y="4267200"/>
                <a:ext cx="29014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138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0760" y="4267200"/>
                <a:ext cx="290144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12766" r="-12766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217920" y="3901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779132" y="4066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4066401"/>
                <a:ext cx="250068" cy="276999"/>
              </a:xfrm>
              <a:prstGeom prst="rect">
                <a:avLst/>
              </a:prstGeom>
              <a:blipFill rotWithShape="0">
                <a:blip r:embed="rId15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779132" y="34568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3456801"/>
                <a:ext cx="250068" cy="276999"/>
              </a:xfrm>
              <a:prstGeom prst="rect">
                <a:avLst/>
              </a:prstGeom>
              <a:blipFill rotWithShape="0">
                <a:blip r:embed="rId15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114032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967728" y="4267200"/>
                <a:ext cx="29014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139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7728" y="4267200"/>
                <a:ext cx="290144" cy="184666"/>
              </a:xfrm>
              <a:prstGeom prst="rect">
                <a:avLst/>
              </a:prstGeom>
              <a:blipFill rotWithShape="0">
                <a:blip r:embed="rId16"/>
                <a:stretch>
                  <a:fillRect l="-12500" r="-125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358677" y="5982327"/>
                <a:ext cx="70698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50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8677" y="5982327"/>
                <a:ext cx="706988" cy="307777"/>
              </a:xfrm>
              <a:prstGeom prst="rect">
                <a:avLst/>
              </a:prstGeom>
              <a:blipFill rotWithShape="0">
                <a:blip r:embed="rId18"/>
                <a:stretch>
                  <a:fillRect l="-8621" r="-2586"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871670" y="5972889"/>
                <a:ext cx="176330" cy="1231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800">
                          <a:latin typeface="Cambria Math" charset="0"/>
                        </a:rPr>
                        <m:t>P</m:t>
                      </m:r>
                      <m:r>
                        <m:rPr>
                          <m:sty m:val="p"/>
                        </m:rPr>
                        <a:rPr lang="en-US" sz="800" b="0" i="0" smtClean="0">
                          <a:latin typeface="Cambria Math" charset="0"/>
                        </a:rPr>
                        <m:t>ro</m:t>
                      </m:r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1670" y="5972889"/>
                <a:ext cx="176330" cy="123111"/>
              </a:xfrm>
              <a:prstGeom prst="rect">
                <a:avLst/>
              </a:prstGeom>
              <a:blipFill rotWithShape="0">
                <a:blip r:embed="rId19"/>
                <a:stretch>
                  <a:fillRect l="-13793" r="-13793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79079" y="5407223"/>
                <a:ext cx="813152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After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50 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there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are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88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1000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plus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drop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.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079" y="5407223"/>
                <a:ext cx="8131521" cy="307777"/>
              </a:xfrm>
              <a:prstGeom prst="rect">
                <a:avLst/>
              </a:prstGeom>
              <a:blipFill rotWithShape="0">
                <a:blip r:embed="rId20"/>
                <a:stretch>
                  <a:fillRect l="-300" t="-14313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036997" y="5982327"/>
                <a:ext cx="2982803" cy="3422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1000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88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|0.005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i="1" smtClean="0">
                          <a:latin typeface="Cambria Math" charset="0"/>
                        </a:rPr>
                        <m:t>9</m:t>
                      </m:r>
                      <m:r>
                        <a:rPr lang="en-US" sz="2000" b="0" i="1" smtClean="0">
                          <a:latin typeface="Cambria Math" charset="0"/>
                        </a:rPr>
                        <m:t>75.78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89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6997" y="5982327"/>
                <a:ext cx="2982803" cy="342273"/>
              </a:xfrm>
              <a:prstGeom prst="rect">
                <a:avLst/>
              </a:prstGeom>
              <a:blipFill rotWithShape="0">
                <a:blip r:embed="rId21"/>
                <a:stretch>
                  <a:fillRect l="-1633" r="-408" b="-24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46126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 loan of 100,000 at a monthly effective interest rate of 0.5% is repaid with regular monthly payments of 1000 and a final smaller payment one month after the last regular payment.  Determine the outstanding balance immediately after the 50</a:t>
            </a:r>
            <a:r>
              <a:rPr lang="en-US" sz="2200" baseline="30000" dirty="0">
                <a:latin typeface="Bold sand ms"/>
              </a:rPr>
              <a:t>th</a:t>
            </a:r>
            <a:r>
              <a:rPr lang="en-US" sz="2200" dirty="0">
                <a:latin typeface="Bold sand ms"/>
              </a:rPr>
              <a:t> regular payment. </a:t>
            </a:r>
            <a:r>
              <a:rPr lang="en-US" sz="2200" strike="sngStrike" dirty="0">
                <a:latin typeface="Bold sand ms"/>
              </a:rPr>
              <a:t>Determine the amount of the drop payment.</a:t>
            </a:r>
            <a:endParaRPr lang="en-GB" sz="2200" strike="sngStrike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4038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2209800" y="4343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115139" y="4876800"/>
                <a:ext cx="13900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5139" y="4876800"/>
                <a:ext cx="1390061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3947" r="-3509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867400" y="3438144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3438144"/>
                <a:ext cx="640080" cy="369332"/>
              </a:xfrm>
              <a:prstGeom prst="rect">
                <a:avLst/>
              </a:prstGeom>
              <a:blipFill rotWithShape="0">
                <a:blip r:embed="rId4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629400" y="3440668"/>
                <a:ext cx="92685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975.78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440668"/>
                <a:ext cx="926857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636520" y="3429000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3429000"/>
                <a:ext cx="640080" cy="369332"/>
              </a:xfrm>
              <a:prstGeom prst="rect">
                <a:avLst/>
              </a:prstGeom>
              <a:blipFill rotWithShape="0">
                <a:blip r:embed="rId6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733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98520" y="3429000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8520" y="3429000"/>
                <a:ext cx="640080" cy="369332"/>
              </a:xfrm>
              <a:prstGeom prst="rect">
                <a:avLst/>
              </a:prstGeom>
              <a:blipFill rotWithShape="0">
                <a:blip r:embed="rId6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916936" y="4267200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4267200"/>
                <a:ext cx="120226" cy="184666"/>
              </a:xfrm>
              <a:prstGeom prst="rect">
                <a:avLst/>
              </a:prstGeom>
              <a:blipFill rotWithShape="0">
                <a:blip r:embed="rId7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675888" y="4267200"/>
                <a:ext cx="1202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5888" y="4267200"/>
                <a:ext cx="120225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080760" y="4267200"/>
                <a:ext cx="29014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138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0760" y="4267200"/>
                <a:ext cx="290144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12766" r="-12766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217920" y="3901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779132" y="4066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4066401"/>
                <a:ext cx="250068" cy="276999"/>
              </a:xfrm>
              <a:prstGeom prst="rect">
                <a:avLst/>
              </a:prstGeom>
              <a:blipFill rotWithShape="0">
                <a:blip r:embed="rId15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779132" y="34568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3456801"/>
                <a:ext cx="250068" cy="276999"/>
              </a:xfrm>
              <a:prstGeom prst="rect">
                <a:avLst/>
              </a:prstGeom>
              <a:blipFill rotWithShape="0">
                <a:blip r:embed="rId15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114032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967728" y="4267200"/>
                <a:ext cx="29014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139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7728" y="4267200"/>
                <a:ext cx="290144" cy="184666"/>
              </a:xfrm>
              <a:prstGeom prst="rect">
                <a:avLst/>
              </a:prstGeom>
              <a:blipFill rotWithShape="0">
                <a:blip r:embed="rId16"/>
                <a:stretch>
                  <a:fillRect l="-12500" r="-125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358677" y="5982327"/>
                <a:ext cx="70698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50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8677" y="5982327"/>
                <a:ext cx="706988" cy="307777"/>
              </a:xfrm>
              <a:prstGeom prst="rect">
                <a:avLst/>
              </a:prstGeom>
              <a:blipFill rotWithShape="0">
                <a:blip r:embed="rId18"/>
                <a:stretch>
                  <a:fillRect l="-8621" r="-2586"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871670" y="5972889"/>
                <a:ext cx="176330" cy="1231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800">
                          <a:latin typeface="Cambria Math" charset="0"/>
                        </a:rPr>
                        <m:t>P</m:t>
                      </m:r>
                      <m:r>
                        <m:rPr>
                          <m:sty m:val="p"/>
                        </m:rPr>
                        <a:rPr lang="en-US" sz="800" b="0" i="0" smtClean="0">
                          <a:latin typeface="Cambria Math" charset="0"/>
                        </a:rPr>
                        <m:t>ro</m:t>
                      </m:r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1670" y="5972889"/>
                <a:ext cx="176330" cy="123111"/>
              </a:xfrm>
              <a:prstGeom prst="rect">
                <a:avLst/>
              </a:prstGeom>
              <a:blipFill rotWithShape="0">
                <a:blip r:embed="rId19"/>
                <a:stretch>
                  <a:fillRect l="-13793" r="-13793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79079" y="5407223"/>
                <a:ext cx="813152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After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50 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there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are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88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1000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plus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drop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.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079" y="5407223"/>
                <a:ext cx="8131521" cy="307777"/>
              </a:xfrm>
              <a:prstGeom prst="rect">
                <a:avLst/>
              </a:prstGeom>
              <a:blipFill rotWithShape="0">
                <a:blip r:embed="rId20"/>
                <a:stretch>
                  <a:fillRect l="-300" t="-14313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036997" y="5982327"/>
                <a:ext cx="3341364" cy="3422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1000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88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|0.005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+(</m:t>
                      </m:r>
                      <m:r>
                        <a:rPr lang="en-US" sz="2000" i="1" smtClean="0">
                          <a:latin typeface="Cambria Math" charset="0"/>
                        </a:rPr>
                        <m:t>9</m:t>
                      </m:r>
                      <m:r>
                        <a:rPr lang="en-US" sz="2000" b="0" i="1" smtClean="0">
                          <a:latin typeface="Cambria Math" charset="0"/>
                        </a:rPr>
                        <m:t>75.78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88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6997" y="5982327"/>
                <a:ext cx="3341364" cy="342273"/>
              </a:xfrm>
              <a:prstGeom prst="rect">
                <a:avLst/>
              </a:prstGeom>
              <a:blipFill rotWithShape="0">
                <a:blip r:embed="rId21"/>
                <a:stretch>
                  <a:fillRect l="-1460" r="-547" b="-24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69076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 loan of 100,000 at a monthly effective interest rate of 0.5% is repaid with regular monthly payments of 1000 and a final smaller payment one month after the last regular payment.  Determine the outstanding balance immediately after the 50</a:t>
            </a:r>
            <a:r>
              <a:rPr lang="en-US" sz="2200" baseline="30000" dirty="0">
                <a:latin typeface="Bold sand ms"/>
              </a:rPr>
              <a:t>th</a:t>
            </a:r>
            <a:r>
              <a:rPr lang="en-US" sz="2200" dirty="0">
                <a:latin typeface="Bold sand ms"/>
              </a:rPr>
              <a:t> regular payment. </a:t>
            </a:r>
            <a:r>
              <a:rPr lang="en-US" sz="2200" strike="sngStrike" dirty="0">
                <a:latin typeface="Bold sand ms"/>
              </a:rPr>
              <a:t>Determine the amount of the drop payment.</a:t>
            </a:r>
            <a:endParaRPr lang="en-GB" sz="2200" strike="sngStrike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4038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2209800" y="4343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115139" y="4876800"/>
                <a:ext cx="13900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5139" y="4876800"/>
                <a:ext cx="1390061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3947" r="-3509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867400" y="3438144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3438144"/>
                <a:ext cx="640080" cy="369332"/>
              </a:xfrm>
              <a:prstGeom prst="rect">
                <a:avLst/>
              </a:prstGeom>
              <a:blipFill rotWithShape="0">
                <a:blip r:embed="rId4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629400" y="3440668"/>
                <a:ext cx="92685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975.78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440668"/>
                <a:ext cx="926857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636520" y="3429000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3429000"/>
                <a:ext cx="640080" cy="369332"/>
              </a:xfrm>
              <a:prstGeom prst="rect">
                <a:avLst/>
              </a:prstGeom>
              <a:blipFill rotWithShape="0">
                <a:blip r:embed="rId6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733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98520" y="3429000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8520" y="3429000"/>
                <a:ext cx="640080" cy="369332"/>
              </a:xfrm>
              <a:prstGeom prst="rect">
                <a:avLst/>
              </a:prstGeom>
              <a:blipFill rotWithShape="0">
                <a:blip r:embed="rId6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916936" y="4267200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4267200"/>
                <a:ext cx="120226" cy="184666"/>
              </a:xfrm>
              <a:prstGeom prst="rect">
                <a:avLst/>
              </a:prstGeom>
              <a:blipFill rotWithShape="0">
                <a:blip r:embed="rId7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675888" y="4267200"/>
                <a:ext cx="1202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5888" y="4267200"/>
                <a:ext cx="120225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080760" y="4267200"/>
                <a:ext cx="29014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138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0760" y="4267200"/>
                <a:ext cx="290144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12766" r="-12766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217920" y="3901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779132" y="4066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4066401"/>
                <a:ext cx="250068" cy="276999"/>
              </a:xfrm>
              <a:prstGeom prst="rect">
                <a:avLst/>
              </a:prstGeom>
              <a:blipFill rotWithShape="0">
                <a:blip r:embed="rId15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779132" y="34568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3456801"/>
                <a:ext cx="250068" cy="276999"/>
              </a:xfrm>
              <a:prstGeom prst="rect">
                <a:avLst/>
              </a:prstGeom>
              <a:blipFill rotWithShape="0">
                <a:blip r:embed="rId15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114032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967728" y="4267200"/>
                <a:ext cx="29014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139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7728" y="4267200"/>
                <a:ext cx="290144" cy="184666"/>
              </a:xfrm>
              <a:prstGeom prst="rect">
                <a:avLst/>
              </a:prstGeom>
              <a:blipFill rotWithShape="0">
                <a:blip r:embed="rId16"/>
                <a:stretch>
                  <a:fillRect l="-12500" r="-125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358677" y="5982327"/>
                <a:ext cx="70698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50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8677" y="5982327"/>
                <a:ext cx="706988" cy="307777"/>
              </a:xfrm>
              <a:prstGeom prst="rect">
                <a:avLst/>
              </a:prstGeom>
              <a:blipFill rotWithShape="0">
                <a:blip r:embed="rId18"/>
                <a:stretch>
                  <a:fillRect l="-8621" r="-2586"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871670" y="5972889"/>
                <a:ext cx="176330" cy="1231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800">
                          <a:latin typeface="Cambria Math" charset="0"/>
                        </a:rPr>
                        <m:t>P</m:t>
                      </m:r>
                      <m:r>
                        <m:rPr>
                          <m:sty m:val="p"/>
                        </m:rPr>
                        <a:rPr lang="en-US" sz="800" b="0" i="0" smtClean="0">
                          <a:latin typeface="Cambria Math" charset="0"/>
                        </a:rPr>
                        <m:t>ro</m:t>
                      </m:r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1670" y="5972889"/>
                <a:ext cx="176330" cy="123111"/>
              </a:xfrm>
              <a:prstGeom prst="rect">
                <a:avLst/>
              </a:prstGeom>
              <a:blipFill rotWithShape="0">
                <a:blip r:embed="rId19"/>
                <a:stretch>
                  <a:fillRect l="-13793" r="-13793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79079" y="5407223"/>
                <a:ext cx="813152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After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50 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there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are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88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1000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plus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drop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.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079" y="5407223"/>
                <a:ext cx="8131521" cy="307777"/>
              </a:xfrm>
              <a:prstGeom prst="rect">
                <a:avLst/>
              </a:prstGeom>
              <a:blipFill rotWithShape="0">
                <a:blip r:embed="rId20"/>
                <a:stretch>
                  <a:fillRect l="-300" t="-14313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036997" y="5982327"/>
                <a:ext cx="3341364" cy="3422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1000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88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|0.005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+(</m:t>
                      </m:r>
                      <m:r>
                        <a:rPr lang="en-US" sz="2000" i="1" smtClean="0">
                          <a:latin typeface="Cambria Math" charset="0"/>
                        </a:rPr>
                        <m:t>9</m:t>
                      </m:r>
                      <m:r>
                        <a:rPr lang="en-US" sz="2000" b="0" i="1" smtClean="0">
                          <a:latin typeface="Cambria Math" charset="0"/>
                        </a:rPr>
                        <m:t>75.78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88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6997" y="5982327"/>
                <a:ext cx="3341364" cy="342273"/>
              </a:xfrm>
              <a:prstGeom prst="rect">
                <a:avLst/>
              </a:prstGeom>
              <a:blipFill rotWithShape="0">
                <a:blip r:embed="rId21"/>
                <a:stretch>
                  <a:fillRect l="-1460" r="-547" b="-24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040774" y="6277894"/>
                <a:ext cx="782968" cy="3257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m:rPr>
                              <m:brk/>
                            </m:rPr>
                            <a:rPr lang="en-US" b="0" i="0" smtClean="0">
                              <a:latin typeface="Cambria Math" charset="0"/>
                            </a:rPr>
                            <m:t> </m:t>
                          </m:r>
                          <m:r>
                            <a:rPr lang="en-US" b="0" i="0" smtClean="0">
                              <a:latin typeface="Cambria Math" charset="0"/>
                            </a:rPr>
                            <m:t>   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charset="0"/>
                            </a:rPr>
                            <m:t>FV</m:t>
                          </m:r>
                          <m:r>
                            <a:rPr lang="en-US" b="0" i="0" smtClean="0">
                              <a:latin typeface="Cambria Math" charset="0"/>
                            </a:rPr>
                            <m:t>     </m:t>
                          </m:r>
                        </m:e>
                      </m:groupCh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0774" y="6277894"/>
                <a:ext cx="782968" cy="325795"/>
              </a:xfrm>
              <a:prstGeom prst="rect">
                <a:avLst/>
              </a:prstGeom>
              <a:blipFill rotWithShape="0">
                <a:blip r:embed="rId22"/>
                <a:stretch>
                  <a:fillRect l="-14844" t="-107547" r="-14063" b="-156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4214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 loan of 100,000 at a monthly effective interest rate of 0.5% is repaid with regular monthly payments of 1000 and a final smaller payment one month after the last regular payment.  Determine the outstanding balance immediately after the 50</a:t>
            </a:r>
            <a:r>
              <a:rPr lang="en-US" sz="2200" baseline="30000" dirty="0">
                <a:latin typeface="Bold sand ms"/>
              </a:rPr>
              <a:t>th</a:t>
            </a:r>
            <a:r>
              <a:rPr lang="en-US" sz="2200" dirty="0">
                <a:latin typeface="Bold sand ms"/>
              </a:rPr>
              <a:t> regular payment.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048000" y="3200400"/>
                <a:ext cx="267702" cy="1231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800" b="0" i="0" smtClean="0">
                          <a:latin typeface="Cambria Math" charset="0"/>
                        </a:rPr>
                        <m:t>Retro</m:t>
                      </m:r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3200400"/>
                <a:ext cx="267702" cy="123111"/>
              </a:xfrm>
              <a:prstGeom prst="rect">
                <a:avLst/>
              </a:prstGeom>
              <a:blipFill rotWithShape="0">
                <a:blip r:embed="rId4"/>
                <a:stretch>
                  <a:fillRect l="-9091" r="-11364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597926" y="3200400"/>
                <a:ext cx="387907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50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𝐿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7926" y="3200400"/>
                <a:ext cx="3879074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413" t="-146000" r="-2355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29754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 loan of 100,000 at a monthly effective interest rate of 0.5% is repaid with regular monthly payments of 1000 and a final smaller payment one month after the last regular payment.  Determine the outstanding balance immediately after the 50</a:t>
            </a:r>
            <a:r>
              <a:rPr lang="en-US" sz="2200" baseline="30000" dirty="0">
                <a:latin typeface="Bold sand ms"/>
              </a:rPr>
              <a:t>th</a:t>
            </a:r>
            <a:r>
              <a:rPr lang="en-US" sz="2200" dirty="0">
                <a:latin typeface="Bold sand ms"/>
              </a:rPr>
              <a:t> regular payment. </a:t>
            </a:r>
            <a:r>
              <a:rPr lang="en-US" sz="2200" strike="sngStrike" dirty="0">
                <a:latin typeface="Bold sand ms"/>
              </a:rPr>
              <a:t>Determine the amount of the drop payment.</a:t>
            </a:r>
            <a:endParaRPr lang="en-GB" sz="2200" strike="sngStrike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4038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2209800" y="4343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115139" y="4876800"/>
                <a:ext cx="13900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5139" y="4876800"/>
                <a:ext cx="1390061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3947" r="-3509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867400" y="3438144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3438144"/>
                <a:ext cx="640080" cy="369332"/>
              </a:xfrm>
              <a:prstGeom prst="rect">
                <a:avLst/>
              </a:prstGeom>
              <a:blipFill rotWithShape="0">
                <a:blip r:embed="rId4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629400" y="3440668"/>
                <a:ext cx="92685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975.78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440668"/>
                <a:ext cx="926857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636520" y="3429000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3429000"/>
                <a:ext cx="640080" cy="369332"/>
              </a:xfrm>
              <a:prstGeom prst="rect">
                <a:avLst/>
              </a:prstGeom>
              <a:blipFill rotWithShape="0">
                <a:blip r:embed="rId6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733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98520" y="3429000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8520" y="3429000"/>
                <a:ext cx="640080" cy="369332"/>
              </a:xfrm>
              <a:prstGeom prst="rect">
                <a:avLst/>
              </a:prstGeom>
              <a:blipFill rotWithShape="0">
                <a:blip r:embed="rId6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916936" y="4267200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4267200"/>
                <a:ext cx="120226" cy="184666"/>
              </a:xfrm>
              <a:prstGeom prst="rect">
                <a:avLst/>
              </a:prstGeom>
              <a:blipFill rotWithShape="0">
                <a:blip r:embed="rId7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675888" y="4267200"/>
                <a:ext cx="1202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5888" y="4267200"/>
                <a:ext cx="120225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080760" y="4267200"/>
                <a:ext cx="29014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138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0760" y="4267200"/>
                <a:ext cx="290144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12766" r="-12766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217920" y="3901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779132" y="4066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4066401"/>
                <a:ext cx="250068" cy="276999"/>
              </a:xfrm>
              <a:prstGeom prst="rect">
                <a:avLst/>
              </a:prstGeom>
              <a:blipFill rotWithShape="0">
                <a:blip r:embed="rId15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779132" y="34568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3456801"/>
                <a:ext cx="250068" cy="276999"/>
              </a:xfrm>
              <a:prstGeom prst="rect">
                <a:avLst/>
              </a:prstGeom>
              <a:blipFill rotWithShape="0">
                <a:blip r:embed="rId15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114032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967728" y="4267200"/>
                <a:ext cx="29014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139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7728" y="4267200"/>
                <a:ext cx="290144" cy="184666"/>
              </a:xfrm>
              <a:prstGeom prst="rect">
                <a:avLst/>
              </a:prstGeom>
              <a:blipFill rotWithShape="0">
                <a:blip r:embed="rId16"/>
                <a:stretch>
                  <a:fillRect l="-12500" r="-125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358677" y="5982327"/>
                <a:ext cx="70698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50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8677" y="5982327"/>
                <a:ext cx="706988" cy="307777"/>
              </a:xfrm>
              <a:prstGeom prst="rect">
                <a:avLst/>
              </a:prstGeom>
              <a:blipFill rotWithShape="0">
                <a:blip r:embed="rId18"/>
                <a:stretch>
                  <a:fillRect l="-8621" r="-2586"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871670" y="5972889"/>
                <a:ext cx="176330" cy="1231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800">
                          <a:latin typeface="Cambria Math" charset="0"/>
                        </a:rPr>
                        <m:t>P</m:t>
                      </m:r>
                      <m:r>
                        <m:rPr>
                          <m:sty m:val="p"/>
                        </m:rPr>
                        <a:rPr lang="en-US" sz="800" b="0" i="0" smtClean="0">
                          <a:latin typeface="Cambria Math" charset="0"/>
                        </a:rPr>
                        <m:t>ro</m:t>
                      </m:r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1670" y="5972889"/>
                <a:ext cx="176330" cy="123111"/>
              </a:xfrm>
              <a:prstGeom prst="rect">
                <a:avLst/>
              </a:prstGeom>
              <a:blipFill rotWithShape="0">
                <a:blip r:embed="rId19"/>
                <a:stretch>
                  <a:fillRect l="-13793" r="-13793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79079" y="5407223"/>
                <a:ext cx="813152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After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50 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there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are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88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1000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plus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drop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.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079" y="5407223"/>
                <a:ext cx="8131521" cy="307777"/>
              </a:xfrm>
              <a:prstGeom prst="rect">
                <a:avLst/>
              </a:prstGeom>
              <a:blipFill rotWithShape="0">
                <a:blip r:embed="rId20"/>
                <a:stretch>
                  <a:fillRect l="-300" t="-14313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036997" y="5982327"/>
                <a:ext cx="3341364" cy="3422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1000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88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|0.005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+(</m:t>
                      </m:r>
                      <m:r>
                        <a:rPr lang="en-US" sz="2000" i="1" smtClean="0">
                          <a:latin typeface="Cambria Math" charset="0"/>
                        </a:rPr>
                        <m:t>9</m:t>
                      </m:r>
                      <m:r>
                        <a:rPr lang="en-US" sz="2000" b="0" i="1" smtClean="0">
                          <a:latin typeface="Cambria Math" charset="0"/>
                        </a:rPr>
                        <m:t>75.78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88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6997" y="5982327"/>
                <a:ext cx="3341364" cy="342273"/>
              </a:xfrm>
              <a:prstGeom prst="rect">
                <a:avLst/>
              </a:prstGeom>
              <a:blipFill rotWithShape="0">
                <a:blip r:embed="rId21"/>
                <a:stretch>
                  <a:fillRect l="-1460" r="-547" b="-24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040774" y="6277894"/>
                <a:ext cx="782968" cy="3257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m:rPr>
                              <m:brk/>
                            </m:rPr>
                            <a:rPr lang="en-US" b="0" i="0" smtClean="0">
                              <a:latin typeface="Cambria Math" charset="0"/>
                            </a:rPr>
                            <m:t> </m:t>
                          </m:r>
                          <m:r>
                            <a:rPr lang="en-US" b="0" i="0" smtClean="0">
                              <a:latin typeface="Cambria Math" charset="0"/>
                            </a:rPr>
                            <m:t>   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charset="0"/>
                            </a:rPr>
                            <m:t>FV</m:t>
                          </m:r>
                          <m:r>
                            <a:rPr lang="en-US" b="0" i="0" smtClean="0">
                              <a:latin typeface="Cambria Math" charset="0"/>
                            </a:rPr>
                            <m:t>     </m:t>
                          </m:r>
                        </m:e>
                      </m:groupCh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0774" y="6277894"/>
                <a:ext cx="782968" cy="325795"/>
              </a:xfrm>
              <a:prstGeom prst="rect">
                <a:avLst/>
              </a:prstGeom>
              <a:blipFill rotWithShape="0">
                <a:blip r:embed="rId22"/>
                <a:stretch>
                  <a:fillRect l="-14844" t="-107547" r="-14063" b="-156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400800" y="5982327"/>
                <a:ext cx="142577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=71,677.42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5982327"/>
                <a:ext cx="1425775" cy="307777"/>
              </a:xfrm>
              <a:prstGeom prst="rect">
                <a:avLst/>
              </a:prstGeom>
              <a:blipFill rotWithShape="0">
                <a:blip r:embed="rId23"/>
                <a:stretch>
                  <a:fillRect l="-1282" r="-3419"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39959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 loan of 100,000 at a monthly effective interest rate of 0.5% is repaid with regular monthly payments of 1000 and a final smaller payment one month after the last regular payment.  Determine the outstanding balance immediately after the 50</a:t>
            </a:r>
            <a:r>
              <a:rPr lang="en-US" sz="2200" baseline="30000" dirty="0">
                <a:latin typeface="Bold sand ms"/>
              </a:rPr>
              <a:t>th</a:t>
            </a:r>
            <a:r>
              <a:rPr lang="en-US" sz="2200" dirty="0">
                <a:latin typeface="Bold sand ms"/>
              </a:rPr>
              <a:t> regular payment. </a:t>
            </a:r>
            <a:r>
              <a:rPr lang="en-US" sz="2200" strike="sngStrike" dirty="0">
                <a:latin typeface="Bold sand ms"/>
              </a:rPr>
              <a:t>Determine the amount of the drop payment.</a:t>
            </a:r>
            <a:endParaRPr lang="en-GB" sz="2200" strike="sngStrike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4038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2209800" y="4343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115139" y="4876800"/>
                <a:ext cx="13900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5139" y="4876800"/>
                <a:ext cx="1390061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3947" r="-3509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867400" y="3438144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3438144"/>
                <a:ext cx="640080" cy="369332"/>
              </a:xfrm>
              <a:prstGeom prst="rect">
                <a:avLst/>
              </a:prstGeom>
              <a:blipFill rotWithShape="0">
                <a:blip r:embed="rId4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629400" y="3440668"/>
                <a:ext cx="92685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975.78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440668"/>
                <a:ext cx="926857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636520" y="3429000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3429000"/>
                <a:ext cx="640080" cy="369332"/>
              </a:xfrm>
              <a:prstGeom prst="rect">
                <a:avLst/>
              </a:prstGeom>
              <a:blipFill rotWithShape="0">
                <a:blip r:embed="rId6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733800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98520" y="3429000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8520" y="3429000"/>
                <a:ext cx="640080" cy="369332"/>
              </a:xfrm>
              <a:prstGeom prst="rect">
                <a:avLst/>
              </a:prstGeom>
              <a:blipFill rotWithShape="0">
                <a:blip r:embed="rId6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916936" y="4267200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4267200"/>
                <a:ext cx="120226" cy="184666"/>
              </a:xfrm>
              <a:prstGeom prst="rect">
                <a:avLst/>
              </a:prstGeom>
              <a:blipFill rotWithShape="0">
                <a:blip r:embed="rId7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675888" y="4267200"/>
                <a:ext cx="1202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5888" y="4267200"/>
                <a:ext cx="120225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080760" y="4267200"/>
                <a:ext cx="29014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138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0760" y="4267200"/>
                <a:ext cx="290144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12766" r="-12766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217920" y="3901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779132" y="4066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4066401"/>
                <a:ext cx="250068" cy="276999"/>
              </a:xfrm>
              <a:prstGeom prst="rect">
                <a:avLst/>
              </a:prstGeom>
              <a:blipFill rotWithShape="0">
                <a:blip r:embed="rId15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779132" y="34568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3456801"/>
                <a:ext cx="250068" cy="276999"/>
              </a:xfrm>
              <a:prstGeom prst="rect">
                <a:avLst/>
              </a:prstGeom>
              <a:blipFill rotWithShape="0">
                <a:blip r:embed="rId15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114032" y="3886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967728" y="4267200"/>
                <a:ext cx="29014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139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7728" y="4267200"/>
                <a:ext cx="290144" cy="184666"/>
              </a:xfrm>
              <a:prstGeom prst="rect">
                <a:avLst/>
              </a:prstGeom>
              <a:blipFill rotWithShape="0">
                <a:blip r:embed="rId16"/>
                <a:stretch>
                  <a:fillRect l="-12500" r="-125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358677" y="5982327"/>
                <a:ext cx="70698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50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8677" y="5982327"/>
                <a:ext cx="706988" cy="307777"/>
              </a:xfrm>
              <a:prstGeom prst="rect">
                <a:avLst/>
              </a:prstGeom>
              <a:blipFill rotWithShape="0">
                <a:blip r:embed="rId18"/>
                <a:stretch>
                  <a:fillRect l="-8621" r="-2586"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036997" y="5982327"/>
                <a:ext cx="3341364" cy="3422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1000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88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|0.005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+(</m:t>
                      </m:r>
                      <m:r>
                        <a:rPr lang="en-US" sz="2000" i="1" smtClean="0">
                          <a:latin typeface="Cambria Math" charset="0"/>
                        </a:rPr>
                        <m:t>9</m:t>
                      </m:r>
                      <m:r>
                        <a:rPr lang="en-US" sz="2000" b="0" i="1" smtClean="0">
                          <a:latin typeface="Cambria Math" charset="0"/>
                        </a:rPr>
                        <m:t>75.78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88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6997" y="5982327"/>
                <a:ext cx="3341364" cy="342273"/>
              </a:xfrm>
              <a:prstGeom prst="rect">
                <a:avLst/>
              </a:prstGeom>
              <a:blipFill rotWithShape="0">
                <a:blip r:embed="rId21"/>
                <a:stretch>
                  <a:fillRect l="-1460" r="-547" b="-24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040774" y="6277894"/>
                <a:ext cx="782968" cy="3257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⏞"/>
                          <m:pos m:val="top"/>
                          <m:vertJc m:val="bot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m:rPr>
                              <m:brk/>
                            </m:rPr>
                            <a:rPr lang="en-US" b="0" i="0" smtClean="0">
                              <a:latin typeface="Cambria Math" charset="0"/>
                            </a:rPr>
                            <m:t> </m:t>
                          </m:r>
                          <m:r>
                            <a:rPr lang="en-US" b="0" i="0" smtClean="0">
                              <a:latin typeface="Cambria Math" charset="0"/>
                            </a:rPr>
                            <m:t>   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charset="0"/>
                            </a:rPr>
                            <m:t>FV</m:t>
                          </m:r>
                          <m:r>
                            <a:rPr lang="en-US" b="0" i="0" smtClean="0">
                              <a:latin typeface="Cambria Math" charset="0"/>
                            </a:rPr>
                            <m:t>     </m:t>
                          </m:r>
                        </m:e>
                      </m:groupCh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0774" y="6277894"/>
                <a:ext cx="782968" cy="325795"/>
              </a:xfrm>
              <a:prstGeom prst="rect">
                <a:avLst/>
              </a:prstGeom>
              <a:blipFill rotWithShape="0">
                <a:blip r:embed="rId22"/>
                <a:stretch>
                  <a:fillRect l="-14844" t="-107547" r="-14063" b="-156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400800" y="5982327"/>
                <a:ext cx="142577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=71,677.42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5982327"/>
                <a:ext cx="1425775" cy="307777"/>
              </a:xfrm>
              <a:prstGeom prst="rect">
                <a:avLst/>
              </a:prstGeom>
              <a:blipFill rotWithShape="0">
                <a:blip r:embed="rId23"/>
                <a:stretch>
                  <a:fillRect l="-1282" r="-3419"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133600" y="5410200"/>
                <a:ext cx="4342151" cy="3511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50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=100000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(1.005)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50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−1000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50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|0.005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5410200"/>
                <a:ext cx="4342151" cy="351122"/>
              </a:xfrm>
              <a:prstGeom prst="rect">
                <a:avLst/>
              </a:prstGeom>
              <a:blipFill rotWithShape="0">
                <a:blip r:embed="rId24"/>
                <a:stretch>
                  <a:fillRect l="-843" r="-281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6477000" y="5410200"/>
                <a:ext cx="142577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=71,677.42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5410200"/>
                <a:ext cx="1425775" cy="307777"/>
              </a:xfrm>
              <a:prstGeom prst="rect">
                <a:avLst/>
              </a:prstGeom>
              <a:blipFill rotWithShape="0">
                <a:blip r:embed="rId25"/>
                <a:stretch>
                  <a:fillRect l="-1717" r="-3863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 flipH="1">
                <a:off x="2514600" y="5410201"/>
                <a:ext cx="402336" cy="12311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800" b="0" i="0" smtClean="0">
                          <a:latin typeface="Cambria Math" charset="0"/>
                        </a:rPr>
                        <m:t>Ret</m:t>
                      </m:r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514600" y="5410201"/>
                <a:ext cx="402336" cy="123111"/>
              </a:xfrm>
              <a:prstGeom prst="rect">
                <a:avLst/>
              </a:prstGeom>
              <a:blipFill rotWithShape="0">
                <a:blip r:embed="rId26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2871670" y="5972889"/>
                <a:ext cx="176330" cy="1231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800">
                          <a:latin typeface="Cambria Math" charset="0"/>
                        </a:rPr>
                        <m:t>P</m:t>
                      </m:r>
                      <m:r>
                        <m:rPr>
                          <m:sty m:val="p"/>
                        </m:rPr>
                        <a:rPr lang="en-US" sz="800" b="0" i="0" smtClean="0">
                          <a:latin typeface="Cambria Math" charset="0"/>
                        </a:rPr>
                        <m:t>ro</m:t>
                      </m:r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1670" y="5972889"/>
                <a:ext cx="176330" cy="123111"/>
              </a:xfrm>
              <a:prstGeom prst="rect">
                <a:avLst/>
              </a:prstGeom>
              <a:blipFill rotWithShape="0">
                <a:blip r:embed="rId27"/>
                <a:stretch>
                  <a:fillRect l="-13793" r="-13793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622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 loan of 100,000 at a monthly effective interest rate of 0.5% is repaid with regular monthly payments of 1000 and a final smaller payment one month after the last regular payment.  Determine the outstanding balance immediately after the 50</a:t>
            </a:r>
            <a:r>
              <a:rPr lang="en-US" sz="2200" baseline="30000" dirty="0">
                <a:latin typeface="Bold sand ms"/>
              </a:rPr>
              <a:t>th</a:t>
            </a:r>
            <a:r>
              <a:rPr lang="en-US" sz="2200" dirty="0">
                <a:latin typeface="Bold sand ms"/>
              </a:rPr>
              <a:t> regular payment.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286000" y="3810000"/>
                <a:ext cx="5035353" cy="3113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50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=100000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(1.005)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50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3810000"/>
                <a:ext cx="5035353" cy="311304"/>
              </a:xfrm>
              <a:prstGeom prst="rect">
                <a:avLst/>
              </a:prstGeom>
              <a:blipFill rotWithShape="0">
                <a:blip r:embed="rId4"/>
                <a:stretch>
                  <a:fillRect l="-605" t="-141176" r="-1453" b="-17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597926" y="3197423"/>
                <a:ext cx="387907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50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𝐿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7926" y="3197423"/>
                <a:ext cx="3879074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413" t="-146000" r="-2355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048000" y="3200400"/>
                <a:ext cx="267702" cy="1231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800" b="0" i="0" smtClean="0">
                          <a:latin typeface="Cambria Math" charset="0"/>
                        </a:rPr>
                        <m:t>Retro</m:t>
                      </m:r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3200400"/>
                <a:ext cx="267702" cy="123111"/>
              </a:xfrm>
              <a:prstGeom prst="rect">
                <a:avLst/>
              </a:prstGeom>
              <a:blipFill rotWithShape="0">
                <a:blip r:embed="rId6"/>
                <a:stretch>
                  <a:fillRect l="-9091" r="-11364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0637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 loan of 100,000 at a monthly effective interest rate of 0.5% is repaid with regular monthly payments of 1000 and a final smaller payment one month after the last regular payment.  Determine the outstanding balance immediately after the 50</a:t>
            </a:r>
            <a:r>
              <a:rPr lang="en-US" sz="2200" baseline="30000" dirty="0">
                <a:latin typeface="Bold sand ms"/>
              </a:rPr>
              <a:t>th</a:t>
            </a:r>
            <a:r>
              <a:rPr lang="en-US" sz="2200" dirty="0">
                <a:latin typeface="Bold sand ms"/>
              </a:rPr>
              <a:t> regular payment.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597926" y="3197423"/>
                <a:ext cx="387907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50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𝐿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7926" y="3197423"/>
                <a:ext cx="3879074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1413" t="-146000" r="-2355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438400" y="3810000"/>
                <a:ext cx="4342151" cy="3511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50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=100000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(1.005)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50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−1000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50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|0.005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810000"/>
                <a:ext cx="4342151" cy="351122"/>
              </a:xfrm>
              <a:prstGeom prst="rect">
                <a:avLst/>
              </a:prstGeom>
              <a:blipFill rotWithShape="0">
                <a:blip r:embed="rId5"/>
                <a:stretch>
                  <a:fillRect l="-843" r="-281" b="-206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048000" y="3200400"/>
                <a:ext cx="267702" cy="1231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800" b="0" i="0" smtClean="0">
                          <a:latin typeface="Cambria Math" charset="0"/>
                        </a:rPr>
                        <m:t>Retro</m:t>
                      </m:r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3200400"/>
                <a:ext cx="267702" cy="123111"/>
              </a:xfrm>
              <a:prstGeom prst="rect">
                <a:avLst/>
              </a:prstGeom>
              <a:blipFill rotWithShape="0">
                <a:blip r:embed="rId6"/>
                <a:stretch>
                  <a:fillRect l="-9091" r="-11364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79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 loan of 100,000 at a monthly effective interest rate of 0.5% is repaid with regular monthly payments of 1000 and a final smaller payment one month after the last regular payment.  Determine the outstanding balance immediately after the 50</a:t>
            </a:r>
            <a:r>
              <a:rPr lang="en-US" sz="2200" baseline="30000" dirty="0">
                <a:latin typeface="Bold sand ms"/>
              </a:rPr>
              <a:t>th</a:t>
            </a:r>
            <a:r>
              <a:rPr lang="en-US" sz="2200" dirty="0">
                <a:latin typeface="Bold sand ms"/>
              </a:rPr>
              <a:t> regular payment.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597926" y="3197423"/>
                <a:ext cx="387907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50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𝐿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7926" y="3197423"/>
                <a:ext cx="3879074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1413" t="-146000" r="-2355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438400" y="3810000"/>
                <a:ext cx="4342151" cy="3511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50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=100000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(1.005)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50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−1000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50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|0.005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810000"/>
                <a:ext cx="4342151" cy="351122"/>
              </a:xfrm>
              <a:prstGeom prst="rect">
                <a:avLst/>
              </a:prstGeom>
              <a:blipFill rotWithShape="0">
                <a:blip r:embed="rId5"/>
                <a:stretch>
                  <a:fillRect l="-843" r="-281" b="-206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209800" y="4373278"/>
                <a:ext cx="4791183" cy="3511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100000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(1.005)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50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−1000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50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|0.005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50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4373278"/>
                <a:ext cx="4791183" cy="351122"/>
              </a:xfrm>
              <a:prstGeom prst="rect">
                <a:avLst/>
              </a:prstGeom>
              <a:blipFill rotWithShape="0">
                <a:blip r:embed="rId6"/>
                <a:stretch>
                  <a:fillRect l="-892" r="-764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048000" y="3200400"/>
                <a:ext cx="267702" cy="1231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800" b="0" i="0" smtClean="0">
                          <a:latin typeface="Cambria Math" charset="0"/>
                        </a:rPr>
                        <m:t>Retro</m:t>
                      </m:r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3200400"/>
                <a:ext cx="267702" cy="123111"/>
              </a:xfrm>
              <a:prstGeom prst="rect">
                <a:avLst/>
              </a:prstGeom>
              <a:blipFill rotWithShape="0">
                <a:blip r:embed="rId7"/>
                <a:stretch>
                  <a:fillRect l="-9091" r="-11364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7131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 loan of 100,000 at a monthly effective interest rate of 0.5% is repaid with regular monthly payments of 1000 and a final smaller payment one month after the last regular payment.  Determine the outstanding balance immediately after the 50</a:t>
            </a:r>
            <a:r>
              <a:rPr lang="en-US" sz="2200" baseline="30000" dirty="0">
                <a:latin typeface="Bold sand ms"/>
              </a:rPr>
              <a:t>th</a:t>
            </a:r>
            <a:r>
              <a:rPr lang="en-US" sz="2200" dirty="0">
                <a:latin typeface="Bold sand ms"/>
              </a:rPr>
              <a:t> regular payment.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24000" y="4876800"/>
            <a:ext cx="55944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 dirty="0"/>
              <a:t>TVM:</a:t>
            </a:r>
            <a:endParaRPr 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2164080" y="4876800"/>
            <a:ext cx="447238" cy="30777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END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12114" y="4876800"/>
            <a:ext cx="25968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 dirty="0"/>
              <a:t>50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3048000" y="4876800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b="0" i="1" dirty="0"/>
              <a:t>N</a:t>
            </a:r>
            <a:endParaRPr lang="en-US" sz="2000" i="1" dirty="0"/>
          </a:p>
        </p:txBody>
      </p:sp>
      <p:sp>
        <p:nvSpPr>
          <p:cNvPr id="20" name="TextBox 19"/>
          <p:cNvSpPr txBox="1"/>
          <p:nvPr/>
        </p:nvSpPr>
        <p:spPr>
          <a:xfrm>
            <a:off x="3657600" y="4876800"/>
            <a:ext cx="32380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 dirty="0"/>
              <a:t>0.5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4069080" y="4876800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I/Y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705393" y="4876800"/>
            <a:ext cx="77905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 dirty="0"/>
              <a:t>100000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5562600" y="4876800"/>
            <a:ext cx="502920" cy="30777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PV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186227" y="4876800"/>
            <a:ext cx="519373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/>
              <a:t>1000</a:t>
            </a: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6781800" y="4876800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+/-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391400" y="4876800"/>
            <a:ext cx="502920" cy="30777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PMT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069080" y="5410200"/>
            <a:ext cx="502920" cy="30777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CPT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724400" y="5404104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FV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597926" y="3197423"/>
                <a:ext cx="387907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50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𝐿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7926" y="3197423"/>
                <a:ext cx="3879074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1413" t="-146000" r="-2355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209800" y="4373278"/>
                <a:ext cx="4791183" cy="3511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100000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(1.005)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50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−1000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50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|0.005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50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4373278"/>
                <a:ext cx="4791183" cy="351122"/>
              </a:xfrm>
              <a:prstGeom prst="rect">
                <a:avLst/>
              </a:prstGeom>
              <a:blipFill rotWithShape="0">
                <a:blip r:embed="rId5"/>
                <a:stretch>
                  <a:fillRect l="-892" r="-764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438400" y="3810000"/>
                <a:ext cx="4342151" cy="3511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50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=100000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(1.005)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50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−1000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50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|0.005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810000"/>
                <a:ext cx="4342151" cy="351122"/>
              </a:xfrm>
              <a:prstGeom prst="rect">
                <a:avLst/>
              </a:prstGeom>
              <a:blipFill rotWithShape="0">
                <a:blip r:embed="rId6"/>
                <a:stretch>
                  <a:fillRect l="-843" r="-281" b="-206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048000" y="3200400"/>
                <a:ext cx="267702" cy="1231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800" b="0" i="0" smtClean="0">
                          <a:latin typeface="Cambria Math" charset="0"/>
                        </a:rPr>
                        <m:t>Retro</m:t>
                      </m:r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3200400"/>
                <a:ext cx="267702" cy="123111"/>
              </a:xfrm>
              <a:prstGeom prst="rect">
                <a:avLst/>
              </a:prstGeom>
              <a:blipFill rotWithShape="0">
                <a:blip r:embed="rId7"/>
                <a:stretch>
                  <a:fillRect l="-9091" r="-11364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8988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 loan of 100,000 at a monthly effective interest rate of 0.5% is repaid with regular monthly payments of 1000 and a final smaller payment one month after the last regular payment.  Determine the outstanding balance immediately after the 50</a:t>
            </a:r>
            <a:r>
              <a:rPr lang="en-US" sz="2200" baseline="30000" dirty="0">
                <a:latin typeface="Bold sand ms"/>
              </a:rPr>
              <a:t>th</a:t>
            </a:r>
            <a:r>
              <a:rPr lang="en-US" sz="2200" dirty="0">
                <a:latin typeface="Bold sand ms"/>
              </a:rPr>
              <a:t> regular payment.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24000" y="4876800"/>
            <a:ext cx="55944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 dirty="0"/>
              <a:t>TVM:</a:t>
            </a:r>
            <a:endParaRPr 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2164080" y="4876800"/>
            <a:ext cx="447238" cy="30777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END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12114" y="4876800"/>
            <a:ext cx="25968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 dirty="0"/>
              <a:t>50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3048000" y="4876800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b="0" i="1" dirty="0"/>
              <a:t>N</a:t>
            </a:r>
            <a:endParaRPr lang="en-US" sz="2000" i="1" dirty="0"/>
          </a:p>
        </p:txBody>
      </p:sp>
      <p:sp>
        <p:nvSpPr>
          <p:cNvPr id="20" name="TextBox 19"/>
          <p:cNvSpPr txBox="1"/>
          <p:nvPr/>
        </p:nvSpPr>
        <p:spPr>
          <a:xfrm>
            <a:off x="3657600" y="4876800"/>
            <a:ext cx="32380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 dirty="0"/>
              <a:t>0.5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4069080" y="4876800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I/Y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705393" y="4876800"/>
            <a:ext cx="77905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 dirty="0"/>
              <a:t>100000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5562600" y="4876800"/>
            <a:ext cx="502920" cy="30777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PV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186227" y="4876800"/>
            <a:ext cx="519373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/>
              <a:t>1000</a:t>
            </a: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6781800" y="4876800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+/-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391400" y="4876800"/>
            <a:ext cx="502920" cy="30777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PMT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069080" y="5410200"/>
            <a:ext cx="502920" cy="30777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CPT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724400" y="5404104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FV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597926" y="3197423"/>
                <a:ext cx="387907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50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𝐿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7926" y="3197423"/>
                <a:ext cx="3879074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1413" t="-146000" r="-2355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209800" y="4373278"/>
                <a:ext cx="4791183" cy="3511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100000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(1.005)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50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−1000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50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|0.005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50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4373278"/>
                <a:ext cx="4791183" cy="351122"/>
              </a:xfrm>
              <a:prstGeom prst="rect">
                <a:avLst/>
              </a:prstGeom>
              <a:blipFill rotWithShape="0">
                <a:blip r:embed="rId5"/>
                <a:stretch>
                  <a:fillRect l="-892" r="-764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438400" y="3810000"/>
                <a:ext cx="4342151" cy="3511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50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=100000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(1.005)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50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−1000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50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|0.005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810000"/>
                <a:ext cx="4342151" cy="351122"/>
              </a:xfrm>
              <a:prstGeom prst="rect">
                <a:avLst/>
              </a:prstGeom>
              <a:blipFill rotWithShape="0">
                <a:blip r:embed="rId6"/>
                <a:stretch>
                  <a:fillRect l="-843" r="-281" b="-206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657600" y="6096000"/>
                <a:ext cx="188269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50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=71,677.42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6096000"/>
                <a:ext cx="1882695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2589" r="-2589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048000" y="3200400"/>
                <a:ext cx="267702" cy="1231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800" b="0" i="0" smtClean="0">
                          <a:latin typeface="Cambria Math" charset="0"/>
                        </a:rPr>
                        <m:t>Retro</m:t>
                      </m:r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3200400"/>
                <a:ext cx="267702" cy="123111"/>
              </a:xfrm>
              <a:prstGeom prst="rect">
                <a:avLst/>
              </a:prstGeom>
              <a:blipFill rotWithShape="0">
                <a:blip r:embed="rId8"/>
                <a:stretch>
                  <a:fillRect l="-9091" r="-11364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4229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 loan of 100,000 at a monthly effective interest rate of 0.5% is repaid with regular monthly payments of 1000 and a final smaller payment one month after the last regular payment.  Determine the outstanding balance immediately after the 50</a:t>
            </a:r>
            <a:r>
              <a:rPr lang="en-US" sz="2200" baseline="30000" dirty="0">
                <a:latin typeface="Bold sand ms"/>
              </a:rPr>
              <a:t>th</a:t>
            </a:r>
            <a:r>
              <a:rPr lang="en-US" sz="2200" dirty="0">
                <a:latin typeface="Bold sand ms"/>
              </a:rPr>
              <a:t> regular payment.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</p:spTree>
    <p:extLst>
      <p:ext uri="{BB962C8B-B14F-4D97-AF65-F5344CB8AC3E}">
        <p14:creationId xmlns:p14="http://schemas.microsoft.com/office/powerpoint/2010/main" val="2064057922"/>
      </p:ext>
    </p:extLst>
  </p:cSld>
  <p:clrMapOvr>
    <a:masterClrMapping/>
  </p:clrMapOvr>
</p:sld>
</file>

<file path=ppt/theme/theme1.xml><?xml version="1.0" encoding="utf-8"?>
<a:theme xmlns:a="http://schemas.openxmlformats.org/drawingml/2006/main" name="Corporate Finan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Corporate Finance</Template>
  <TotalTime>42850</TotalTime>
  <Words>2264</Words>
  <Application>Microsoft Macintosh PowerPoint</Application>
  <PresentationFormat>On-screen Show (4:3)</PresentationFormat>
  <Paragraphs>494</Paragraphs>
  <Slides>31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</vt:lpstr>
      <vt:lpstr>Bold sand ms</vt:lpstr>
      <vt:lpstr>Calibri</vt:lpstr>
      <vt:lpstr>Calibri Light</vt:lpstr>
      <vt:lpstr>Cambria Math</vt:lpstr>
      <vt:lpstr>Mongolian Baiti</vt:lpstr>
      <vt:lpstr>Wingdings</vt:lpstr>
      <vt:lpstr>Corporate Finance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Finance</dc:title>
  <dc:creator>USER</dc:creator>
  <cp:lastModifiedBy>Microsoft Office User</cp:lastModifiedBy>
  <cp:revision>2030</cp:revision>
  <dcterms:created xsi:type="dcterms:W3CDTF">2018-09-11T09:20:33Z</dcterms:created>
  <dcterms:modified xsi:type="dcterms:W3CDTF">2020-03-09T15:09:20Z</dcterms:modified>
</cp:coreProperties>
</file>